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2" r:id="rId2"/>
    <p:sldMasterId id="2147483695" r:id="rId3"/>
    <p:sldMasterId id="2147483705" r:id="rId4"/>
  </p:sldMasterIdLst>
  <p:notesMasterIdLst>
    <p:notesMasterId r:id="rId48"/>
  </p:notesMasterIdLst>
  <p:sldIdLst>
    <p:sldId id="300" r:id="rId5"/>
    <p:sldId id="461" r:id="rId6"/>
    <p:sldId id="376" r:id="rId7"/>
    <p:sldId id="377" r:id="rId8"/>
    <p:sldId id="378" r:id="rId9"/>
    <p:sldId id="379" r:id="rId10"/>
    <p:sldId id="380" r:id="rId11"/>
    <p:sldId id="381" r:id="rId12"/>
    <p:sldId id="382" r:id="rId13"/>
    <p:sldId id="383" r:id="rId14"/>
    <p:sldId id="384" r:id="rId15"/>
    <p:sldId id="385" r:id="rId16"/>
    <p:sldId id="386" r:id="rId17"/>
    <p:sldId id="387" r:id="rId18"/>
    <p:sldId id="389" r:id="rId19"/>
    <p:sldId id="390" r:id="rId20"/>
    <p:sldId id="391" r:id="rId21"/>
    <p:sldId id="395" r:id="rId22"/>
    <p:sldId id="393" r:id="rId23"/>
    <p:sldId id="392" r:id="rId24"/>
    <p:sldId id="396" r:id="rId25"/>
    <p:sldId id="397" r:id="rId26"/>
    <p:sldId id="257" r:id="rId27"/>
    <p:sldId id="398" r:id="rId28"/>
    <p:sldId id="399" r:id="rId29"/>
    <p:sldId id="400" r:id="rId30"/>
    <p:sldId id="401" r:id="rId31"/>
    <p:sldId id="256" r:id="rId32"/>
    <p:sldId id="258" r:id="rId33"/>
    <p:sldId id="259" r:id="rId34"/>
    <p:sldId id="260" r:id="rId35"/>
    <p:sldId id="261" r:id="rId36"/>
    <p:sldId id="418" r:id="rId37"/>
    <p:sldId id="433" r:id="rId38"/>
    <p:sldId id="432" r:id="rId39"/>
    <p:sldId id="434" r:id="rId40"/>
    <p:sldId id="435" r:id="rId41"/>
    <p:sldId id="436" r:id="rId42"/>
    <p:sldId id="437" r:id="rId43"/>
    <p:sldId id="438" r:id="rId44"/>
    <p:sldId id="439" r:id="rId45"/>
    <p:sldId id="440" r:id="rId46"/>
    <p:sldId id="423"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uck, James" initials="HJ" lastIdx="7" clrIdx="0">
    <p:extLst/>
  </p:cmAuthor>
  <p:cmAuthor id="2" name="Thorsten Swider" initials="TS" lastIdx="5" clrIdx="1">
    <p:extLst/>
  </p:cmAuthor>
  <p:cmAuthor id="3" name="Roberts, Ericka T" initials="RET" lastIdx="0" clrIdx="2">
    <p:extLst>
      <p:ext uri="{19B8F6BF-5375-455C-9EA6-DF929625EA0E}">
        <p15:presenceInfo xmlns:p15="http://schemas.microsoft.com/office/powerpoint/2012/main" userId="Roberts, Ericka 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78" autoAdjust="0"/>
    <p:restoredTop sz="95481" autoAdjust="0"/>
  </p:normalViewPr>
  <p:slideViewPr>
    <p:cSldViewPr snapToGrid="0">
      <p:cViewPr varScale="1">
        <p:scale>
          <a:sx n="111" d="100"/>
          <a:sy n="111" d="100"/>
        </p:scale>
        <p:origin x="1716" y="108"/>
      </p:cViewPr>
      <p:guideLst>
        <p:guide orient="horz" pos="2160"/>
        <p:guide pos="2880"/>
      </p:guideLst>
    </p:cSldViewPr>
  </p:slideViewPr>
  <p:notesTextViewPr>
    <p:cViewPr>
      <p:scale>
        <a:sx n="1" d="1"/>
        <a:sy n="1" d="1"/>
      </p:scale>
      <p:origin x="0" y="0"/>
    </p:cViewPr>
  </p:notesTextViewPr>
  <p:sorterViewPr>
    <p:cViewPr>
      <p:scale>
        <a:sx n="128" d="100"/>
        <a:sy n="128" d="100"/>
      </p:scale>
      <p:origin x="0" y="-7230"/>
    </p:cViewPr>
  </p:sorterViewPr>
  <p:notesViewPr>
    <p:cSldViewPr snapToGrid="0">
      <p:cViewPr varScale="1">
        <p:scale>
          <a:sx n="75" d="100"/>
          <a:sy n="75" d="100"/>
        </p:scale>
        <p:origin x="1494"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0D0EE9-D155-4EF2-A320-D573086AD338}" type="datetimeFigureOut">
              <a:rPr lang="en-US" smtClean="0"/>
              <a:t>2/21/2019</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641DFB-AAB2-4FB4-A08B-4F38174FAD63}" type="slidenum">
              <a:rPr lang="en-US" smtClean="0"/>
              <a:t>‹#›</a:t>
            </a:fld>
            <a:endParaRPr lang="en-US" dirty="0"/>
          </a:p>
        </p:txBody>
      </p:sp>
    </p:spTree>
    <p:extLst>
      <p:ext uri="{BB962C8B-B14F-4D97-AF65-F5344CB8AC3E}">
        <p14:creationId xmlns:p14="http://schemas.microsoft.com/office/powerpoint/2010/main" val="284872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stratcom.mil/Portals/8/Documents/FOIA/USCYBERCOM%20Org%20Chart.pdf?ver=2016-10-17-114024-433"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hsdl.org/?abstract&amp;did=812851"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fbi.gov/investigate/cyber"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fbi.gov/investigate/cyber"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fbi.gov/news/stories/incidents-of-ransomware-on-the-rise"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marL="0" marR="0" lvl="0" indent="0" algn="r" defTabSz="457200" rtl="0" eaLnBrk="1" fontAlgn="base" latinLnBrk="0" hangingPunct="1">
              <a:lnSpc>
                <a:spcPct val="100000"/>
              </a:lnSpc>
              <a:spcBef>
                <a:spcPct val="0"/>
              </a:spcBef>
              <a:spcAft>
                <a:spcPct val="0"/>
              </a:spcAft>
              <a:buClrTx/>
              <a:buSzTx/>
              <a:buFontTx/>
              <a:buNone/>
              <a:tabLst/>
              <a:defRPr/>
            </a:pPr>
            <a:fld id="{D3F77F84-EBF5-4DC2-873D-49BD8B121CCF}" type="slidenum">
              <a:rPr kumimoji="0" lang="en-US" sz="1300" b="0" i="0" u="none" strike="noStrike" kern="1200" cap="none" spc="0" normalizeH="0" baseline="0" noProof="0">
                <a:ln>
                  <a:noFill/>
                </a:ln>
                <a:solidFill>
                  <a:prstClr val="black"/>
                </a:solidFill>
                <a:effectLst/>
                <a:uLnTx/>
                <a:uFillTx/>
                <a:latin typeface="Calibri"/>
                <a:ea typeface="+mn-ea"/>
                <a:cs typeface="Arial"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sz="13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1018902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14. Cybersecurity and cyberwar: what everyone needs to know, Singer, P. W; Friedman, Allan (accessed 6/8/2018). </a:t>
            </a:r>
            <a:r>
              <a:rPr lang="en-US" b="0" dirty="0"/>
              <a:t>Definition confidentiality, integrity, and availability (CIA triad):</a:t>
            </a:r>
            <a:r>
              <a:rPr lang="en-US" b="0" baseline="0" dirty="0"/>
              <a:t> https://whatis.techtarget.com/definition/Confidentiality-integrity-and-availability-CIA </a:t>
            </a:r>
            <a:r>
              <a:rPr lang="en-US" sz="1200" b="0" kern="1200" dirty="0">
                <a:solidFill>
                  <a:schemeClr val="tx1"/>
                </a:solidFill>
                <a:effectLst/>
                <a:latin typeface="+mn-lt"/>
                <a:ea typeface="+mn-ea"/>
                <a:cs typeface="+mn-cs"/>
              </a:rPr>
              <a:t>(accessed 6/8/2018)</a:t>
            </a:r>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13</a:t>
            </a:fld>
            <a:endParaRPr lang="en-US" dirty="0"/>
          </a:p>
        </p:txBody>
      </p:sp>
    </p:spTree>
    <p:extLst>
      <p:ext uri="{BB962C8B-B14F-4D97-AF65-F5344CB8AC3E}">
        <p14:creationId xmlns:p14="http://schemas.microsoft.com/office/powerpoint/2010/main" val="2977774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Out Mission: https://www.dhs.gov/our-mission (accessed 6/3/2018)</a:t>
            </a:r>
          </a:p>
          <a:p>
            <a:r>
              <a:rPr lang="en-US" dirty="0"/>
              <a:t>16. Creation of the Department of Homeland Security: https://www.dhs.gov/creation-department-homeland-security (accessed 6/3/2018)</a:t>
            </a:r>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15</a:t>
            </a:fld>
            <a:endParaRPr lang="en-US" dirty="0"/>
          </a:p>
        </p:txBody>
      </p:sp>
    </p:spTree>
    <p:extLst>
      <p:ext uri="{BB962C8B-B14F-4D97-AF65-F5344CB8AC3E}">
        <p14:creationId xmlns:p14="http://schemas.microsoft.com/office/powerpoint/2010/main" val="25841210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17. Organizational Chart: https://www.dhs.gov/organizational-chart (accessed</a:t>
            </a:r>
            <a:r>
              <a:rPr lang="en-US" baseline="0" dirty="0"/>
              <a:t> 6/3/2018)</a:t>
            </a:r>
            <a:endParaRPr lang="en-US" dirty="0"/>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16</a:t>
            </a:fld>
            <a:endParaRPr lang="en-US" dirty="0"/>
          </a:p>
        </p:txBody>
      </p:sp>
    </p:spTree>
    <p:extLst>
      <p:ext uri="{BB962C8B-B14F-4D97-AF65-F5344CB8AC3E}">
        <p14:creationId xmlns:p14="http://schemas.microsoft.com/office/powerpoint/2010/main" val="1775783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18. Safeguard and Secure Cyberspace: https://www.dhs.gov/safeguard-and-secure-cyberspace (accessed 6/3/2018)</a:t>
            </a:r>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17</a:t>
            </a:fld>
            <a:endParaRPr lang="en-US" dirty="0"/>
          </a:p>
        </p:txBody>
      </p:sp>
    </p:spTree>
    <p:extLst>
      <p:ext uri="{BB962C8B-B14F-4D97-AF65-F5344CB8AC3E}">
        <p14:creationId xmlns:p14="http://schemas.microsoft.com/office/powerpoint/2010/main" val="1664629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19. Cyber Security</a:t>
            </a:r>
            <a:r>
              <a:rPr lang="en-US" baseline="0" dirty="0"/>
              <a:t> Division: https://www.dhs.gov/science-and-technology/cyber-security-division (accessed 6/3/2018)</a:t>
            </a:r>
            <a:endParaRPr lang="en-US" dirty="0"/>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18</a:t>
            </a:fld>
            <a:endParaRPr lang="en-US" dirty="0"/>
          </a:p>
        </p:txBody>
      </p:sp>
    </p:spTree>
    <p:extLst>
      <p:ext uri="{BB962C8B-B14F-4D97-AF65-F5344CB8AC3E}">
        <p14:creationId xmlns:p14="http://schemas.microsoft.com/office/powerpoint/2010/main" val="4127974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 Cybersecurity Projects: https://www.dhs.gov/science-and-technology/csd-projects (accessed 6/3/2018)</a:t>
            </a:r>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19</a:t>
            </a:fld>
            <a:endParaRPr lang="en-US" dirty="0"/>
          </a:p>
        </p:txBody>
      </p:sp>
    </p:spTree>
    <p:extLst>
      <p:ext uri="{BB962C8B-B14F-4D97-AF65-F5344CB8AC3E}">
        <p14:creationId xmlns:p14="http://schemas.microsoft.com/office/powerpoint/2010/main" val="59055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21. What We Do: https://www.nsa.gov/what-we-do/ (accessed</a:t>
            </a:r>
            <a:r>
              <a:rPr lang="en-US" b="0" baseline="0" dirty="0"/>
              <a:t> 6/3/2018)</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22. Signals Intelligence: https://www.nsa.gov/what-we-do/signals-intelligence/ (accessed 6/3/2018)</a:t>
            </a:r>
            <a:endParaRPr lang="en-US" b="0" dirty="0"/>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20</a:t>
            </a:fld>
            <a:endParaRPr lang="en-US" dirty="0"/>
          </a:p>
        </p:txBody>
      </p:sp>
    </p:spTree>
    <p:extLst>
      <p:ext uri="{BB962C8B-B14F-4D97-AF65-F5344CB8AC3E}">
        <p14:creationId xmlns:p14="http://schemas.microsoft.com/office/powerpoint/2010/main" val="465148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23. NSA21: NSA in the 21st Century: https://www.nsa.gov/news-features/initiatives/nsa21/ (accessed 6/3/2018)</a:t>
            </a:r>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21</a:t>
            </a:fld>
            <a:endParaRPr lang="en-US" dirty="0"/>
          </a:p>
        </p:txBody>
      </p:sp>
    </p:spTree>
    <p:extLst>
      <p:ext uri="{BB962C8B-B14F-4D97-AF65-F5344CB8AC3E}">
        <p14:creationId xmlns:p14="http://schemas.microsoft.com/office/powerpoint/2010/main" val="30000452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24. Information Assurance: https://www.nsa.gov/what-we-do/information-assurance/ (accessed 6/3/2018)</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25.</a:t>
            </a:r>
            <a:r>
              <a:rPr lang="en-US" b="0" baseline="0" dirty="0"/>
              <a:t> </a:t>
            </a:r>
            <a:r>
              <a:rPr lang="en-US" b="0" dirty="0"/>
              <a:t>Cybersecurity https://www.nsa.gov/what-we-do/cybersecurity/ (accessed 6/3/2018)</a:t>
            </a:r>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22</a:t>
            </a:fld>
            <a:endParaRPr lang="en-US" dirty="0"/>
          </a:p>
        </p:txBody>
      </p:sp>
    </p:spTree>
    <p:extLst>
      <p:ext uri="{BB962C8B-B14F-4D97-AF65-F5344CB8AC3E}">
        <p14:creationId xmlns:p14="http://schemas.microsoft.com/office/powerpoint/2010/main" val="3046047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26. Section 702: What it is &amp; How it Works: https://cdt.org/insight/section-702-what-it-is-how-it-works/ (accessed 1/28/19 28)</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27.Foreign Intelligence Surveillance (FISA Section 702, Executive Order 12333, and Section 215 of the Patriot Act): A Resource Page: https://www.brennancenter.org/analysis/foreign-intelligence-surveillance-fisa-section-702-executive-order-12333-and-section-215 (accessed 1/28/19)</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Senate Passes FISA Section 702 Reauthorization: https://www.cnn.com/2018/01/18/politics/fisa-reauthorization-senate-vote/index.html (accessed 1/28/19)</a:t>
            </a:r>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a:p>
            <a:r>
              <a:rPr lang="en-US" dirty="0"/>
              <a:t>28.50 U.S.C. 1881a - Procedures for targeting certain persons outside the United States other than United States persons: https://www.govinfo.gov/app/details/USCODE-2011-title50/USCODE-2011-title50-chap36-subchapVI-sec1881a (accessed 2/6/19)</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F21D31-456E-4F22-9A9C-294B2E1C0D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8964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dirty="0"/>
              <a:t>[1] Many other U.S. government agencies are involved in cyber security including: </a:t>
            </a:r>
            <a:r>
              <a:rPr lang="en-US" sz="1200" kern="1200" dirty="0">
                <a:solidFill>
                  <a:schemeClr val="tx1"/>
                </a:solidFill>
                <a:effectLst/>
                <a:latin typeface="+mn-lt"/>
                <a:ea typeface="+mn-ea"/>
                <a:cs typeface="+mn-cs"/>
              </a:rPr>
              <a:t>Director of National Intelligence,</a:t>
            </a:r>
            <a:r>
              <a:rPr lang="en-US" sz="1200" kern="1200" baseline="0" dirty="0">
                <a:solidFill>
                  <a:schemeClr val="tx1"/>
                </a:solidFill>
                <a:effectLst/>
                <a:latin typeface="+mn-lt"/>
                <a:ea typeface="+mn-ea"/>
                <a:cs typeface="+mn-cs"/>
              </a:rPr>
              <a:t> department of Commerce-National Institute of Standards and Technology, </a:t>
            </a:r>
            <a:r>
              <a:rPr lang="en-US" sz="1200" kern="1200" dirty="0">
                <a:solidFill>
                  <a:schemeClr val="tx1"/>
                </a:solidFill>
                <a:effectLst/>
                <a:latin typeface="+mn-lt"/>
                <a:ea typeface="+mn-ea"/>
                <a:cs typeface="+mn-cs"/>
              </a:rPr>
              <a:t>NCCIC (National Cybersecurity and Communications Integration Center)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NCCIC is Comprised of NCCIC Operations &amp; Integration (NO&amp;I);United States Computer Emergency Readiness Team (U.S.-CERT)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National Cybersecurity Protection System (NCPS), Industrial Control Systems Cyber Emergency Response Team (ICS-CERT), National Coordinating Center for Communications (NCC)),</a:t>
            </a:r>
            <a:r>
              <a:rPr lang="en-US" sz="1200" kern="1200" baseline="0" dirty="0">
                <a:solidFill>
                  <a:schemeClr val="tx1"/>
                </a:solidFill>
                <a:effectLst/>
                <a:latin typeface="+mn-lt"/>
                <a:ea typeface="+mn-ea"/>
                <a:cs typeface="+mn-cs"/>
              </a:rPr>
              <a:t> and The National Counterterrorism Center (NCTC).</a:t>
            </a:r>
            <a:endParaRPr lang="en-US" dirty="0">
              <a:effectLst/>
            </a:endParaRPr>
          </a:p>
        </p:txBody>
      </p:sp>
      <p:sp>
        <p:nvSpPr>
          <p:cNvPr id="4" name="Slide Number Placeholder 3"/>
          <p:cNvSpPr>
            <a:spLocks noGrp="1"/>
          </p:cNvSpPr>
          <p:nvPr>
            <p:ph type="sldNum" sz="quarter" idx="10"/>
          </p:nvPr>
        </p:nvSpPr>
        <p:spPr/>
        <p:txBody>
          <a:bodyPr/>
          <a:lstStyle/>
          <a:p>
            <a:fld id="{01641DFB-AAB2-4FB4-A08B-4F38174FAD63}" type="slidenum">
              <a:rPr lang="en-US" smtClean="0"/>
              <a:t>2</a:t>
            </a:fld>
            <a:endParaRPr lang="en-US" dirty="0"/>
          </a:p>
        </p:txBody>
      </p:sp>
    </p:spTree>
    <p:extLst>
      <p:ext uri="{BB962C8B-B14F-4D97-AF65-F5344CB8AC3E}">
        <p14:creationId xmlns:p14="http://schemas.microsoft.com/office/powerpoint/2010/main" val="36056704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30. Central Security Service (CSS): https://www.nsa.gov/about/central-security-service/ (accessed 6/3/2018)</a:t>
            </a:r>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24</a:t>
            </a:fld>
            <a:endParaRPr lang="en-US" dirty="0"/>
          </a:p>
        </p:txBody>
      </p:sp>
    </p:spTree>
    <p:extLst>
      <p:ext uri="{BB962C8B-B14F-4D97-AF65-F5344CB8AC3E}">
        <p14:creationId xmlns:p14="http://schemas.microsoft.com/office/powerpoint/2010/main" val="12399377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31. 10 U.S.C. 167b - Unified combatant command for cyber operations: https://www.govinfo.gov/app/details/USCODE-2016-title10/USCODE-2016-title10-subtitleA-partI-chap6-sec167b (accessed 2/6/2019)</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32.</a:t>
            </a:r>
            <a:r>
              <a:rPr lang="en-US" baseline="0" dirty="0"/>
              <a:t> </a:t>
            </a:r>
            <a:r>
              <a:rPr lang="en-US" dirty="0"/>
              <a:t>Mission and Vision:</a:t>
            </a:r>
            <a:r>
              <a:rPr lang="en-US" baseline="0" dirty="0"/>
              <a:t> </a:t>
            </a:r>
            <a:r>
              <a:rPr lang="en-US" dirty="0"/>
              <a:t>http://www.cybercom.mil/About/Mission-and-Vision/ (accessed 6/7/2018)</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25</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33. USCYBERCOM Org Chart: </a:t>
            </a:r>
            <a:r>
              <a:rPr lang="en-US" dirty="0">
                <a:hlinkClick r:id="rId3"/>
              </a:rPr>
              <a:t>http://www.stratcom.mil/Portals/8/Documents/FOIA/USCYBERCOM%20Org%20Chart.pdf?ver=2016-10-17-114024-433</a:t>
            </a:r>
            <a:r>
              <a:rPr lang="en-US" dirty="0"/>
              <a:t> (accessed 6/3/2018)</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26</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34.</a:t>
            </a:r>
            <a:r>
              <a:rPr lang="en-US" baseline="0" dirty="0"/>
              <a:t> </a:t>
            </a:r>
            <a:r>
              <a:rPr lang="en-US" dirty="0"/>
              <a:t>Mission and Vision:</a:t>
            </a:r>
            <a:r>
              <a:rPr lang="en-US" baseline="0" dirty="0"/>
              <a:t> </a:t>
            </a:r>
            <a:r>
              <a:rPr lang="en-US" dirty="0"/>
              <a:t>http://www.cybercom.mil/About/Mission-and-Vision/ (accessed 6/7/2018)</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27</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35. Current Leadership: https://www.nsa.gov/about/leadership/ (accessed 1/25/19)</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36. </a:t>
            </a:r>
            <a:r>
              <a:rPr lang="en-US" sz="1200" kern="1200" dirty="0" err="1">
                <a:solidFill>
                  <a:schemeClr val="tx1"/>
                </a:solidFill>
                <a:effectLst/>
                <a:latin typeface="+mn-lt"/>
                <a:ea typeface="+mn-ea"/>
                <a:cs typeface="+mn-cs"/>
              </a:rPr>
              <a:t>Cybercom</a:t>
            </a:r>
            <a:r>
              <a:rPr lang="en-US" sz="1200" kern="1200" dirty="0">
                <a:solidFill>
                  <a:schemeClr val="tx1"/>
                </a:solidFill>
                <a:effectLst/>
                <a:latin typeface="+mn-lt"/>
                <a:ea typeface="+mn-ea"/>
                <a:cs typeface="+mn-cs"/>
              </a:rPr>
              <a:t> Now a Combatant Command, Nakasone Replaces Rogers: https://dod.defense.gov/News/Article/  Article/1512994/</a:t>
            </a:r>
            <a:r>
              <a:rPr lang="en-US" sz="1200" kern="1200" dirty="0" err="1">
                <a:solidFill>
                  <a:schemeClr val="tx1"/>
                </a:solidFill>
                <a:effectLst/>
                <a:latin typeface="+mn-lt"/>
                <a:ea typeface="+mn-ea"/>
                <a:cs typeface="+mn-cs"/>
              </a:rPr>
              <a:t>cybercom</a:t>
            </a:r>
            <a:r>
              <a:rPr lang="en-US" sz="1200" kern="1200" dirty="0">
                <a:solidFill>
                  <a:schemeClr val="tx1"/>
                </a:solidFill>
                <a:effectLst/>
                <a:latin typeface="+mn-lt"/>
                <a:ea typeface="+mn-ea"/>
                <a:cs typeface="+mn-cs"/>
              </a:rPr>
              <a:t>-now-a-combatant-command-</a:t>
            </a:r>
            <a:r>
              <a:rPr lang="en-US" sz="1200" kern="1200" dirty="0" err="1">
                <a:solidFill>
                  <a:schemeClr val="tx1"/>
                </a:solidFill>
                <a:effectLst/>
                <a:latin typeface="+mn-lt"/>
                <a:ea typeface="+mn-ea"/>
                <a:cs typeface="+mn-cs"/>
              </a:rPr>
              <a:t>nakasone</a:t>
            </a:r>
            <a:r>
              <a:rPr lang="en-US" sz="1200" kern="1200" dirty="0">
                <a:solidFill>
                  <a:schemeClr val="tx1"/>
                </a:solidFill>
                <a:effectLst/>
                <a:latin typeface="+mn-lt"/>
                <a:ea typeface="+mn-ea"/>
                <a:cs typeface="+mn-cs"/>
              </a:rPr>
              <a:t>-replaces-rogers/ (accessed 1/25/19)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37. Cyber Command, NSA Open New $500 Million Operations Center: </a:t>
            </a:r>
            <a:r>
              <a:rPr lang="en-US" sz="1200" i="0" kern="1200" dirty="0">
                <a:solidFill>
                  <a:schemeClr val="tx1"/>
                </a:solidFill>
                <a:effectLst/>
                <a:latin typeface="+mn-lt"/>
                <a:ea typeface="+mn-ea"/>
                <a:cs typeface="+mn-cs"/>
              </a:rPr>
              <a:t>https://www.fifthdomain.com/dod/ </a:t>
            </a:r>
            <a:r>
              <a:rPr lang="en-US" sz="1200" i="0" kern="1200" dirty="0" err="1">
                <a:solidFill>
                  <a:schemeClr val="tx1"/>
                </a:solidFill>
                <a:effectLst/>
                <a:latin typeface="+mn-lt"/>
                <a:ea typeface="+mn-ea"/>
                <a:cs typeface="+mn-cs"/>
              </a:rPr>
              <a:t>cybercom</a:t>
            </a:r>
            <a:r>
              <a:rPr lang="en-US" sz="1200" i="0" kern="1200" dirty="0">
                <a:solidFill>
                  <a:schemeClr val="tx1"/>
                </a:solidFill>
                <a:effectLst/>
                <a:latin typeface="+mn-lt"/>
                <a:ea typeface="+mn-ea"/>
                <a:cs typeface="+mn-cs"/>
              </a:rPr>
              <a:t>/2018/05/07/cyber-command-nsa-open-new-500-million-operations-center/ </a:t>
            </a:r>
            <a:r>
              <a:rPr lang="en-US" sz="1200" kern="1200" dirty="0">
                <a:solidFill>
                  <a:schemeClr val="tx1"/>
                </a:solidFill>
                <a:effectLst/>
                <a:latin typeface="+mn-lt"/>
                <a:ea typeface="+mn-ea"/>
                <a:cs typeface="+mn-cs"/>
              </a:rPr>
              <a:t>(accessed 1/27/2019)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38. NSA and Cyber Command to coordinate actions to counter Russian election interference in 2018 amid absence of White House guidance: https://www.washingtonpost.com/world/nat </a:t>
            </a:r>
            <a:r>
              <a:rPr lang="en-US" sz="1200" kern="1200" dirty="0" err="1">
                <a:solidFill>
                  <a:schemeClr val="tx1"/>
                </a:solidFill>
                <a:effectLst/>
                <a:latin typeface="+mn-lt"/>
                <a:ea typeface="+mn-ea"/>
                <a:cs typeface="+mn-cs"/>
              </a:rPr>
              <a:t>ional</a:t>
            </a:r>
            <a:r>
              <a:rPr lang="en-US" sz="1200" kern="1200" dirty="0">
                <a:solidFill>
                  <a:schemeClr val="tx1"/>
                </a:solidFill>
                <a:effectLst/>
                <a:latin typeface="+mn-lt"/>
                <a:ea typeface="+mn-ea"/>
                <a:cs typeface="+mn-cs"/>
              </a:rPr>
              <a:t>-security/nsa-and-cyber-command-to-coordinate-actions-to-counter-russian-election-interference-in-2018-amid-absence-of-white-house-guidance/2018/ 07/17/baac95b2-8900-11e8-85ae-511bc1146b0b_story.html?noredirect=</a:t>
            </a:r>
            <a:r>
              <a:rPr lang="en-US" sz="1200" kern="1200" dirty="0" err="1">
                <a:solidFill>
                  <a:schemeClr val="tx1"/>
                </a:solidFill>
                <a:effectLst/>
                <a:latin typeface="+mn-lt"/>
                <a:ea typeface="+mn-ea"/>
                <a:cs typeface="+mn-cs"/>
              </a:rPr>
              <a:t>on&amp;ut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m_term</a:t>
            </a:r>
            <a:r>
              <a:rPr lang="en-US" sz="1200" kern="1200" dirty="0">
                <a:solidFill>
                  <a:schemeClr val="tx1"/>
                </a:solidFill>
                <a:effectLst/>
                <a:latin typeface="+mn-lt"/>
                <a:ea typeface="+mn-ea"/>
                <a:cs typeface="+mn-cs"/>
              </a:rPr>
              <a:t>=.8a853929baa1 (accessed 1/27/19)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F21D31-456E-4F22-9A9C-294B2E1C0D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25206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38. Presidential Policy Directive -- Critical Infrastructure Security and Resilience: </a:t>
            </a:r>
            <a:r>
              <a:rPr lang="en-US" sz="1200" kern="1200" dirty="0">
                <a:solidFill>
                  <a:schemeClr val="tx1"/>
                </a:solidFill>
                <a:effectLst/>
                <a:latin typeface="+mn-lt"/>
                <a:ea typeface="+mn-ea"/>
                <a:cs typeface="+mn-cs"/>
              </a:rPr>
              <a:t>https://obamawhitehouse.archives.gov/the-press-office/2013/02/12/presidential-policy-directive-critical-infrastructure-security-and-resil (accessed 1/27/19)</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F21D31-456E-4F22-9A9C-294B2E1C0D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52371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effectLst/>
                <a:latin typeface="+mn-lt"/>
                <a:ea typeface="+mn-ea"/>
                <a:cs typeface="+mn-cs"/>
              </a:rPr>
              <a:t>39. Joint Pub 3-12: </a:t>
            </a:r>
            <a:r>
              <a:rPr lang="en-US" sz="1000" b="0" u="none" kern="1200" dirty="0">
                <a:solidFill>
                  <a:schemeClr val="tx1"/>
                </a:solidFill>
                <a:effectLst/>
                <a:latin typeface="+mn-lt"/>
                <a:ea typeface="+mn-ea"/>
                <a:cs typeface="+mn-cs"/>
                <a:hlinkClick r:id="rId3">
                  <a:extLst>
                    <a:ext uri="{A12FA001-AC4F-418D-AE19-62706E023703}">
                      <ahyp:hlinkClr xmlns:ahyp="http://schemas.microsoft.com/office/drawing/2018/hyperlinkcolor" xmlns="" val="tx"/>
                    </a:ext>
                  </a:extLst>
                </a:hlinkClick>
              </a:rPr>
              <a:t>https://www.hsdl.org/?abstract&amp;did=812851</a:t>
            </a:r>
            <a:r>
              <a:rPr lang="en-US" sz="1000" b="0" u="none" kern="1200" dirty="0">
                <a:solidFill>
                  <a:schemeClr val="tx1"/>
                </a:solidFill>
                <a:effectLst/>
                <a:latin typeface="+mn-lt"/>
                <a:ea typeface="+mn-ea"/>
                <a:cs typeface="+mn-cs"/>
              </a:rPr>
              <a:t> </a:t>
            </a:r>
            <a:r>
              <a:rPr lang="en-US" sz="1000" b="0" kern="1200" dirty="0">
                <a:solidFill>
                  <a:schemeClr val="tx1"/>
                </a:solidFill>
                <a:effectLst/>
                <a:latin typeface="+mn-lt"/>
                <a:ea typeface="+mn-ea"/>
                <a:cs typeface="+mn-cs"/>
              </a:rPr>
              <a:t>(accessed 1/27/19)</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F21D31-456E-4F22-9A9C-294B2E1C0D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5568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F21D31-456E-4F22-9A9C-294B2E1C0D3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2129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33</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34</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2. What</a:t>
            </a:r>
            <a:r>
              <a:rPr lang="en-US" baseline="0" dirty="0"/>
              <a:t> We Investigate: https://www.fbi.gov/investigate (accessed 5/26/18)</a:t>
            </a:r>
          </a:p>
          <a:p>
            <a:pPr marL="0" indent="0">
              <a:buNone/>
            </a:pPr>
            <a:r>
              <a:rPr lang="en-US" baseline="0" dirty="0"/>
              <a:t>3. Mission &amp; Priorities: https://www.fbi.gov/about/mission (accessed 6/3/2018)</a:t>
            </a:r>
          </a:p>
        </p:txBody>
      </p:sp>
      <p:sp>
        <p:nvSpPr>
          <p:cNvPr id="4" name="Slide Number Placeholder 3"/>
          <p:cNvSpPr>
            <a:spLocks noGrp="1"/>
          </p:cNvSpPr>
          <p:nvPr>
            <p:ph type="sldNum" sz="quarter" idx="10"/>
          </p:nvPr>
        </p:nvSpPr>
        <p:spPr/>
        <p:txBody>
          <a:bodyPr/>
          <a:lstStyle/>
          <a:p>
            <a:fld id="{01641DFB-AAB2-4FB4-A08B-4F38174FAD63}" type="slidenum">
              <a:rPr lang="en-US" smtClean="0"/>
              <a:t>5</a:t>
            </a:fld>
            <a:endParaRPr lang="en-US" dirty="0"/>
          </a:p>
        </p:txBody>
      </p:sp>
    </p:spTree>
    <p:extLst>
      <p:ext uri="{BB962C8B-B14F-4D97-AF65-F5344CB8AC3E}">
        <p14:creationId xmlns:p14="http://schemas.microsoft.com/office/powerpoint/2010/main" val="889851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35</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36</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37</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38</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39</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40</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41</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42</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43</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FBI Organizational Chart: https://www.justice.gov/sites/default/files/pages/attachments/2014/09/26/ag_signed_fbi_org_chart_0.pdf (accessed 5/29/18)</a:t>
            </a:r>
          </a:p>
        </p:txBody>
      </p:sp>
      <p:sp>
        <p:nvSpPr>
          <p:cNvPr id="4" name="Slide Number Placeholder 3"/>
          <p:cNvSpPr>
            <a:spLocks noGrp="1"/>
          </p:cNvSpPr>
          <p:nvPr>
            <p:ph type="sldNum" sz="quarter" idx="10"/>
          </p:nvPr>
        </p:nvSpPr>
        <p:spPr/>
        <p:txBody>
          <a:bodyPr/>
          <a:lstStyle/>
          <a:p>
            <a:fld id="{01641DFB-AAB2-4FB4-A08B-4F38174FAD63}" type="slidenum">
              <a:rPr lang="en-US" smtClean="0"/>
              <a:t>6</a:t>
            </a:fld>
            <a:endParaRPr lang="en-US" dirty="0"/>
          </a:p>
        </p:txBody>
      </p:sp>
    </p:spTree>
    <p:extLst>
      <p:ext uri="{BB962C8B-B14F-4D97-AF65-F5344CB8AC3E}">
        <p14:creationId xmlns:p14="http://schemas.microsoft.com/office/powerpoint/2010/main" val="2373594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kern="1200" dirty="0">
                <a:solidFill>
                  <a:schemeClr val="tx1"/>
                </a:solidFill>
                <a:effectLst/>
                <a:latin typeface="+mn-lt"/>
                <a:ea typeface="+mn-ea"/>
                <a:cs typeface="+mn-cs"/>
              </a:rPr>
              <a:t>5. FBI cybercrime website: </a:t>
            </a:r>
            <a:r>
              <a:rPr lang="en-US" sz="1200" u="sng" kern="1200" dirty="0">
                <a:solidFill>
                  <a:schemeClr val="tx1"/>
                </a:solidFill>
                <a:effectLst/>
                <a:latin typeface="+mn-lt"/>
                <a:ea typeface="+mn-ea"/>
                <a:cs typeface="+mn-cs"/>
                <a:hlinkClick r:id="rId3"/>
              </a:rPr>
              <a:t>https://www.fbi.gov/investigate/cyber</a:t>
            </a:r>
            <a:r>
              <a:rPr lang="en-US" sz="1200" kern="1200" dirty="0">
                <a:solidFill>
                  <a:schemeClr val="tx1"/>
                </a:solidFill>
                <a:effectLst/>
                <a:latin typeface="+mn-lt"/>
                <a:ea typeface="+mn-ea"/>
                <a:cs typeface="+mn-cs"/>
              </a:rPr>
              <a:t> (accessed 5/26/18).</a:t>
            </a:r>
          </a:p>
          <a:p>
            <a:pPr marL="0" indent="0">
              <a:buNone/>
            </a:pPr>
            <a:r>
              <a:rPr lang="en-US" dirty="0"/>
              <a:t>6. Cyber Task Forces: Building alliances to improve the nation’s cybersecurity: https://www.fbi.gov/file-repository/cyber-task-forces-fact-sheet.pdf (accessed</a:t>
            </a:r>
            <a:r>
              <a:rPr lang="en-US" baseline="0" dirty="0"/>
              <a:t> 5/29/18)</a:t>
            </a:r>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7</a:t>
            </a:fld>
            <a:endParaRPr lang="en-US" dirty="0"/>
          </a:p>
        </p:txBody>
      </p:sp>
    </p:spTree>
    <p:extLst>
      <p:ext uri="{BB962C8B-B14F-4D97-AF65-F5344CB8AC3E}">
        <p14:creationId xmlns:p14="http://schemas.microsoft.com/office/powerpoint/2010/main" val="718870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7. The Cyber Action Team:</a:t>
            </a:r>
            <a:r>
              <a:rPr lang="en-US" baseline="0" dirty="0"/>
              <a:t> https://www.fbi.gov/news/stories/the-cyber-action-team (Accessed 5/29/18)</a:t>
            </a:r>
          </a:p>
          <a:p>
            <a:pPr marL="0" indent="0">
              <a:buNone/>
            </a:pPr>
            <a:r>
              <a:rPr lang="en-US" dirty="0"/>
              <a:t>8. Cyber Resources: https://www.dsac.gov/topics/cyber-resources (accessed</a:t>
            </a:r>
            <a:r>
              <a:rPr lang="en-US" baseline="0" dirty="0"/>
              <a:t> 5/29/18)</a:t>
            </a:r>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8</a:t>
            </a:fld>
            <a:endParaRPr lang="en-US" dirty="0"/>
          </a:p>
        </p:txBody>
      </p:sp>
    </p:spTree>
    <p:extLst>
      <p:ext uri="{BB962C8B-B14F-4D97-AF65-F5344CB8AC3E}">
        <p14:creationId xmlns:p14="http://schemas.microsoft.com/office/powerpoint/2010/main" val="412253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9. FBI cybercrime website: </a:t>
            </a:r>
            <a:r>
              <a:rPr lang="en-US" sz="1200" u="sng" kern="1200" dirty="0">
                <a:solidFill>
                  <a:schemeClr val="tx1"/>
                </a:solidFill>
                <a:effectLst/>
                <a:latin typeface="+mn-lt"/>
                <a:ea typeface="+mn-ea"/>
                <a:cs typeface="+mn-cs"/>
                <a:hlinkClick r:id="rId3"/>
              </a:rPr>
              <a:t>https://www.fbi.gov/investigate/cyber</a:t>
            </a:r>
            <a:r>
              <a:rPr lang="en-US" sz="1200" kern="1200" dirty="0">
                <a:solidFill>
                  <a:schemeClr val="tx1"/>
                </a:solidFill>
                <a:effectLst/>
                <a:latin typeface="+mn-lt"/>
                <a:ea typeface="+mn-ea"/>
                <a:cs typeface="+mn-cs"/>
              </a:rPr>
              <a:t> (accessed 5/26/18).</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10.</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FBI. April 29, 2016. “Incidents of Ransomware on the Rise.” </a:t>
            </a:r>
            <a:r>
              <a:rPr lang="en-US" sz="1200" u="sng" kern="1200" dirty="0">
                <a:solidFill>
                  <a:schemeClr val="tx1"/>
                </a:solidFill>
                <a:effectLst/>
                <a:latin typeface="+mn-lt"/>
                <a:ea typeface="+mn-ea"/>
                <a:cs typeface="+mn-cs"/>
                <a:hlinkClick r:id="rId4"/>
              </a:rPr>
              <a:t>https://www.fbi.gov/news/stories/incidents-of-ransomware-on-the-rise</a:t>
            </a:r>
            <a:r>
              <a:rPr lang="en-US" sz="1200" kern="1200" dirty="0">
                <a:solidFill>
                  <a:schemeClr val="tx1"/>
                </a:solidFill>
                <a:effectLst/>
                <a:latin typeface="+mn-lt"/>
                <a:ea typeface="+mn-ea"/>
                <a:cs typeface="+mn-cs"/>
              </a:rPr>
              <a:t> (accessed 5/26/18).</a:t>
            </a:r>
          </a:p>
        </p:txBody>
      </p:sp>
      <p:sp>
        <p:nvSpPr>
          <p:cNvPr id="4" name="Slide Number Placeholder 3"/>
          <p:cNvSpPr>
            <a:spLocks noGrp="1"/>
          </p:cNvSpPr>
          <p:nvPr>
            <p:ph type="sldNum" sz="quarter" idx="10"/>
          </p:nvPr>
        </p:nvSpPr>
        <p:spPr/>
        <p:txBody>
          <a:bodyPr/>
          <a:lstStyle/>
          <a:p>
            <a:fld id="{01641DFB-AAB2-4FB4-A08B-4F38174FAD63}" type="slidenum">
              <a:rPr lang="en-US" smtClean="0"/>
              <a:t>9</a:t>
            </a:fld>
            <a:endParaRPr lang="en-US" dirty="0"/>
          </a:p>
        </p:txBody>
      </p:sp>
    </p:spTree>
    <p:extLst>
      <p:ext uri="{BB962C8B-B14F-4D97-AF65-F5344CB8AC3E}">
        <p14:creationId xmlns:p14="http://schemas.microsoft.com/office/powerpoint/2010/main" val="1296757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11. Today’s CIA: https://www.cia.gov/about-cia/todays-cia (accessed 6/4/2018)</a:t>
            </a:r>
          </a:p>
          <a:p>
            <a:pPr marL="0" indent="0">
              <a:buNone/>
            </a:pPr>
            <a:r>
              <a:rPr lang="en-US" dirty="0"/>
              <a:t>12. CIA Vision, Mission, Ethos &amp; Challenges: https://www.cia.gov/about-cia/cia-vision-mission-values (accessed 6/4/2018)</a:t>
            </a:r>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10</a:t>
            </a:fld>
            <a:endParaRPr lang="en-US" dirty="0"/>
          </a:p>
        </p:txBody>
      </p:sp>
    </p:spTree>
    <p:extLst>
      <p:ext uri="{BB962C8B-B14F-4D97-AF65-F5344CB8AC3E}">
        <p14:creationId xmlns:p14="http://schemas.microsoft.com/office/powerpoint/2010/main" val="1172264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13. CIA Organizational Chart: https://www.cia.gov/about-cia/leadership/cia-organization-chart.html (accessed</a:t>
            </a:r>
            <a:r>
              <a:rPr lang="en-US" baseline="0" dirty="0"/>
              <a:t> 5/29/18)</a:t>
            </a: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12</a:t>
            </a:fld>
            <a:endParaRPr lang="en-US" dirty="0"/>
          </a:p>
        </p:txBody>
      </p:sp>
    </p:spTree>
    <p:extLst>
      <p:ext uri="{BB962C8B-B14F-4D97-AF65-F5344CB8AC3E}">
        <p14:creationId xmlns:p14="http://schemas.microsoft.com/office/powerpoint/2010/main" val="325092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extLst>
      <p:ext uri="{BB962C8B-B14F-4D97-AF65-F5344CB8AC3E}">
        <p14:creationId xmlns:p14="http://schemas.microsoft.com/office/powerpoint/2010/main" val="2970865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9" name="Title 1"/>
          <p:cNvSpPr>
            <a:spLocks noGrp="1"/>
          </p:cNvSpPr>
          <p:nvPr>
            <p:ph type="ctrTitle"/>
          </p:nvPr>
        </p:nvSpPr>
        <p:spPr>
          <a:xfrm>
            <a:off x="4800600" y="762000"/>
            <a:ext cx="3733800" cy="2362200"/>
          </a:xfrm>
        </p:spPr>
        <p:txBody>
          <a:bodyPr>
            <a:noAutofit/>
          </a:bodyPr>
          <a:lstStyle>
            <a:lvl1pPr>
              <a:defRPr sz="3800" b="1">
                <a:solidFill>
                  <a:srgbClr val="002060"/>
                </a:solidFill>
                <a:latin typeface="Georgia" pitchFamily="18" charset="0"/>
              </a:defRPr>
            </a:lvl1pPr>
          </a:lstStyle>
          <a:p>
            <a:r>
              <a:rPr lang="en-US"/>
              <a:t>Click to edit Master title style</a:t>
            </a:r>
            <a:endParaRPr lang="en-US" dirty="0"/>
          </a:p>
        </p:txBody>
      </p:sp>
      <p:sp>
        <p:nvSpPr>
          <p:cNvPr id="11" name="Subtitle 2"/>
          <p:cNvSpPr>
            <a:spLocks noGrp="1"/>
          </p:cNvSpPr>
          <p:nvPr>
            <p:ph type="subTitle" idx="1"/>
          </p:nvPr>
        </p:nvSpPr>
        <p:spPr>
          <a:xfrm>
            <a:off x="4800600" y="3505200"/>
            <a:ext cx="3733800" cy="762000"/>
          </a:xfrm>
        </p:spPr>
        <p:txBody>
          <a:bodyPr/>
          <a:lstStyle>
            <a:lvl1pPr marL="0" indent="0" algn="ctr">
              <a:buNone/>
              <a:defRPr sz="2000">
                <a:solidFill>
                  <a:schemeClr val="accent1">
                    <a:lumMod val="75000"/>
                  </a:schemeClr>
                </a:solidFill>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Date Placeholder 3"/>
          <p:cNvSpPr>
            <a:spLocks noGrp="1"/>
          </p:cNvSpPr>
          <p:nvPr>
            <p:ph type="dt" sz="half" idx="10"/>
          </p:nvPr>
        </p:nvSpPr>
        <p:spPr>
          <a:xfrm>
            <a:off x="2133600" y="6356350"/>
            <a:ext cx="1447800" cy="365125"/>
          </a:xfrm>
        </p:spPr>
        <p:txBody>
          <a:bodyPr/>
          <a:lstStyle>
            <a:lvl1pPr>
              <a:defRPr>
                <a:solidFill>
                  <a:schemeClr val="accent1">
                    <a:lumMod val="75000"/>
                  </a:schemeClr>
                </a:solidFill>
              </a:defRPr>
            </a:lvl1pPr>
          </a:lstStyle>
          <a:p>
            <a:fld id="{E0985B6A-E43F-4D6B-9400-4B27569F7150}" type="datetimeFigureOut">
              <a:rPr lang="en-US" smtClean="0"/>
              <a:pPr/>
              <a:t>2/21/2019</a:t>
            </a:fld>
            <a:endParaRPr lang="en-US" dirty="0"/>
          </a:p>
        </p:txBody>
      </p:sp>
      <p:sp>
        <p:nvSpPr>
          <p:cNvPr id="7" name="Footer Placeholder 4"/>
          <p:cNvSpPr>
            <a:spLocks noGrp="1"/>
          </p:cNvSpPr>
          <p:nvPr>
            <p:ph type="ftr" sz="quarter" idx="11"/>
          </p:nvPr>
        </p:nvSpPr>
        <p:spPr>
          <a:xfrm>
            <a:off x="3657600" y="6356350"/>
            <a:ext cx="3962400" cy="365125"/>
          </a:xfrm>
        </p:spPr>
        <p:txBody>
          <a:bodyPr/>
          <a:lstStyle>
            <a:lvl1pPr>
              <a:defRPr>
                <a:solidFill>
                  <a:schemeClr val="accent1">
                    <a:lumMod val="75000"/>
                  </a:schemeClr>
                </a:solidFill>
              </a:defRPr>
            </a:lvl1pPr>
          </a:lstStyle>
          <a:p>
            <a:endParaRPr lang="en-US" dirty="0"/>
          </a:p>
        </p:txBody>
      </p:sp>
      <p:sp>
        <p:nvSpPr>
          <p:cNvPr id="8" name="Slide Number Placeholder 5"/>
          <p:cNvSpPr>
            <a:spLocks noGrp="1"/>
          </p:cNvSpPr>
          <p:nvPr>
            <p:ph type="sldNum" sz="quarter" idx="12"/>
          </p:nvPr>
        </p:nvSpPr>
        <p:spPr>
          <a:xfrm>
            <a:off x="7696200" y="6356350"/>
            <a:ext cx="990600" cy="365125"/>
          </a:xfrm>
        </p:spPr>
        <p:txBody>
          <a:bodyPr/>
          <a:lstStyle>
            <a:lvl1pPr>
              <a:defRPr>
                <a:solidFill>
                  <a:schemeClr val="accent1">
                    <a:lumMod val="75000"/>
                  </a:schemeClr>
                </a:solidFill>
              </a:defRPr>
            </a:lvl1pPr>
          </a:lstStyle>
          <a:p>
            <a:fld id="{1E7662DF-63DD-4D72-B75F-5937A1C8330F}" type="slidenum">
              <a:rPr lang="en-US" smtClean="0"/>
              <a:pPr/>
              <a:t>‹#›</a:t>
            </a:fld>
            <a:endParaRPr lang="en-US" dirty="0"/>
          </a:p>
        </p:txBody>
      </p:sp>
      <p:pic>
        <p:nvPicPr>
          <p:cNvPr id="1027" name="Picture 3" descr="H:\Misc\PPT Presentations\PPT Presentations\artwork\katz sky3_CMYK.jpg"/>
          <p:cNvPicPr>
            <a:picLocks noChangeAspect="1" noChangeArrowheads="1"/>
          </p:cNvPicPr>
          <p:nvPr/>
        </p:nvPicPr>
        <p:blipFill>
          <a:blip r:embed="rId2" cstate="print"/>
          <a:srcRect/>
          <a:stretch>
            <a:fillRect/>
          </a:stretch>
        </p:blipFill>
        <p:spPr bwMode="auto">
          <a:xfrm>
            <a:off x="-81064" y="0"/>
            <a:ext cx="4729264" cy="5943600"/>
          </a:xfrm>
          <a:prstGeom prst="rect">
            <a:avLst/>
          </a:prstGeom>
          <a:noFill/>
        </p:spPr>
      </p:pic>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9" name="Title 1"/>
          <p:cNvSpPr>
            <a:spLocks noGrp="1"/>
          </p:cNvSpPr>
          <p:nvPr>
            <p:ph type="ctrTitle"/>
          </p:nvPr>
        </p:nvSpPr>
        <p:spPr>
          <a:xfrm>
            <a:off x="533400" y="1447800"/>
            <a:ext cx="8001000" cy="860425"/>
          </a:xfrm>
        </p:spPr>
        <p:txBody>
          <a:bodyPr>
            <a:noAutofit/>
          </a:bodyPr>
          <a:lstStyle>
            <a:lvl1pPr>
              <a:defRPr sz="3800" b="1">
                <a:solidFill>
                  <a:schemeClr val="tx2"/>
                </a:solidFill>
                <a:latin typeface="Georgia" pitchFamily="18" charset="0"/>
              </a:defRPr>
            </a:lvl1pPr>
          </a:lstStyle>
          <a:p>
            <a:r>
              <a:rPr lang="en-US"/>
              <a:t>Click to edit Master title style</a:t>
            </a:r>
            <a:endParaRPr lang="en-US" dirty="0"/>
          </a:p>
        </p:txBody>
      </p:sp>
      <p:sp>
        <p:nvSpPr>
          <p:cNvPr id="11" name="Subtitle 2"/>
          <p:cNvSpPr>
            <a:spLocks noGrp="1"/>
          </p:cNvSpPr>
          <p:nvPr>
            <p:ph type="subTitle" idx="1"/>
          </p:nvPr>
        </p:nvSpPr>
        <p:spPr>
          <a:xfrm>
            <a:off x="1371600" y="2667000"/>
            <a:ext cx="6400800" cy="1143000"/>
          </a:xfrm>
        </p:spPr>
        <p:txBody>
          <a:bodyPr/>
          <a:lstStyle>
            <a:lvl1pPr marL="0" indent="0" algn="ctr">
              <a:buNone/>
              <a:defRPr>
                <a:solidFill>
                  <a:schemeClr val="accent1">
                    <a:lumMod val="75000"/>
                  </a:schemeClr>
                </a:solidFill>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Date Placeholder 3"/>
          <p:cNvSpPr>
            <a:spLocks noGrp="1"/>
          </p:cNvSpPr>
          <p:nvPr>
            <p:ph type="dt" sz="half" idx="10"/>
          </p:nvPr>
        </p:nvSpPr>
        <p:spPr>
          <a:xfrm>
            <a:off x="2133600" y="6356350"/>
            <a:ext cx="1447800" cy="365125"/>
          </a:xfrm>
        </p:spPr>
        <p:txBody>
          <a:bodyPr/>
          <a:lstStyle>
            <a:lvl1pPr>
              <a:defRPr>
                <a:solidFill>
                  <a:schemeClr val="accent1">
                    <a:lumMod val="50000"/>
                  </a:schemeClr>
                </a:solidFill>
              </a:defRPr>
            </a:lvl1pPr>
          </a:lstStyle>
          <a:p>
            <a:fld id="{E0985B6A-E43F-4D6B-9400-4B27569F7150}" type="datetimeFigureOut">
              <a:rPr lang="en-US" smtClean="0"/>
              <a:pPr/>
              <a:t>2/21/2019</a:t>
            </a:fld>
            <a:endParaRPr lang="en-US" dirty="0"/>
          </a:p>
        </p:txBody>
      </p:sp>
      <p:sp>
        <p:nvSpPr>
          <p:cNvPr id="7" name="Footer Placeholder 4"/>
          <p:cNvSpPr>
            <a:spLocks noGrp="1"/>
          </p:cNvSpPr>
          <p:nvPr>
            <p:ph type="ftr" sz="quarter" idx="11"/>
          </p:nvPr>
        </p:nvSpPr>
        <p:spPr>
          <a:xfrm>
            <a:off x="3657600" y="6356350"/>
            <a:ext cx="3962400" cy="365125"/>
          </a:xfrm>
        </p:spPr>
        <p:txBody>
          <a:bodyPr/>
          <a:lstStyle>
            <a:lvl1pPr>
              <a:defRPr>
                <a:solidFill>
                  <a:schemeClr val="accent1">
                    <a:lumMod val="50000"/>
                  </a:schemeClr>
                </a:solidFill>
              </a:defRPr>
            </a:lvl1pPr>
          </a:lstStyle>
          <a:p>
            <a:endParaRPr lang="en-US" dirty="0"/>
          </a:p>
        </p:txBody>
      </p:sp>
      <p:sp>
        <p:nvSpPr>
          <p:cNvPr id="8" name="Slide Number Placeholder 5"/>
          <p:cNvSpPr>
            <a:spLocks noGrp="1"/>
          </p:cNvSpPr>
          <p:nvPr>
            <p:ph type="sldNum" sz="quarter" idx="12"/>
          </p:nvPr>
        </p:nvSpPr>
        <p:spPr>
          <a:xfrm>
            <a:off x="7696200" y="6356350"/>
            <a:ext cx="990600" cy="365125"/>
          </a:xfrm>
        </p:spPr>
        <p:txBody>
          <a:bodyPr/>
          <a:lstStyle>
            <a:lvl1pPr>
              <a:defRPr>
                <a:solidFill>
                  <a:schemeClr val="accent1">
                    <a:lumMod val="50000"/>
                  </a:schemeClr>
                </a:solidFill>
              </a:defRPr>
            </a:lvl1pPr>
          </a:lstStyle>
          <a:p>
            <a:pPr>
              <a:defRPr/>
            </a:pPr>
            <a:fld id="{FB267019-40B7-405C-98B7-75F3216AFF79}" type="slidenum">
              <a:rPr lang="en-US" smtClean="0"/>
              <a:pPr>
                <a:defRPr/>
              </a:pPr>
              <a:t>‹#›</a:t>
            </a:fld>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838200"/>
            <a:ext cx="8001000" cy="990600"/>
          </a:xfrm>
        </p:spPr>
        <p:txBody>
          <a:bodyPr/>
          <a:lstStyle>
            <a:lvl1pPr algn="ctr">
              <a:defRPr sz="3800" b="1">
                <a:solidFill>
                  <a:schemeClr val="accent1">
                    <a:lumMod val="50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533400" y="1828800"/>
            <a:ext cx="8001000" cy="4038600"/>
          </a:xfrm>
        </p:spPr>
        <p:txBody>
          <a:bodyPr/>
          <a:lstStyle>
            <a:lvl1pPr>
              <a:defRPr sz="2800">
                <a:solidFill>
                  <a:schemeClr val="bg2">
                    <a:lumMod val="50000"/>
                  </a:schemeClr>
                </a:solidFill>
                <a:latin typeface="Calibri" pitchFamily="34" charset="0"/>
              </a:defRPr>
            </a:lvl1pPr>
            <a:lvl2pPr>
              <a:defRPr sz="2400">
                <a:solidFill>
                  <a:schemeClr val="accent1">
                    <a:lumMod val="75000"/>
                  </a:schemeClr>
                </a:solidFill>
                <a:latin typeface="Calibri" pitchFamily="34" charset="0"/>
              </a:defRPr>
            </a:lvl2pPr>
            <a:lvl3pPr>
              <a:defRPr sz="2200">
                <a:solidFill>
                  <a:schemeClr val="accent1">
                    <a:lumMod val="50000"/>
                  </a:schemeClr>
                </a:solidFill>
                <a:latin typeface="Calibri" pitchFamily="34" charset="0"/>
              </a:defRPr>
            </a:lvl3pPr>
            <a:lvl4pPr>
              <a:defRPr>
                <a:solidFill>
                  <a:schemeClr val="accent1">
                    <a:lumMod val="75000"/>
                  </a:schemeClr>
                </a:solidFill>
                <a:latin typeface="Calibri" pitchFamily="34" charset="0"/>
              </a:defRPr>
            </a:lvl4pPr>
            <a:lvl5pPr>
              <a:defRPr sz="1800">
                <a:solidFill>
                  <a:schemeClr val="accent1">
                    <a:lumMod val="50000"/>
                  </a:schemeClr>
                </a:solidFill>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p:cNvSpPr>
            <a:spLocks noGrp="1"/>
          </p:cNvSpPr>
          <p:nvPr>
            <p:ph type="dt" sz="half" idx="10"/>
          </p:nvPr>
        </p:nvSpPr>
        <p:spPr>
          <a:xfrm>
            <a:off x="2133600" y="6356350"/>
            <a:ext cx="1447800" cy="365125"/>
          </a:xfrm>
        </p:spPr>
        <p:txBody>
          <a:bodyPr/>
          <a:lstStyle>
            <a:lvl1pPr>
              <a:defRPr>
                <a:solidFill>
                  <a:schemeClr val="tx2">
                    <a:lumMod val="75000"/>
                  </a:schemeClr>
                </a:solidFill>
              </a:defRPr>
            </a:lvl1pPr>
          </a:lstStyle>
          <a:p>
            <a:fld id="{E0985B6A-E43F-4D6B-9400-4B27569F7150}" type="datetimeFigureOut">
              <a:rPr lang="en-US" smtClean="0"/>
              <a:pPr/>
              <a:t>2/21/2019</a:t>
            </a:fld>
            <a:endParaRPr lang="en-US" dirty="0"/>
          </a:p>
        </p:txBody>
      </p:sp>
      <p:sp>
        <p:nvSpPr>
          <p:cNvPr id="7" name="Footer Placeholder 4"/>
          <p:cNvSpPr>
            <a:spLocks noGrp="1"/>
          </p:cNvSpPr>
          <p:nvPr>
            <p:ph type="ftr" sz="quarter" idx="11"/>
          </p:nvPr>
        </p:nvSpPr>
        <p:spPr>
          <a:xfrm>
            <a:off x="3657600" y="6356350"/>
            <a:ext cx="3962400" cy="365125"/>
          </a:xfrm>
        </p:spPr>
        <p:txBody>
          <a:bodyPr/>
          <a:lstStyle>
            <a:lvl1pPr>
              <a:defRPr>
                <a:solidFill>
                  <a:schemeClr val="tx2">
                    <a:lumMod val="75000"/>
                  </a:schemeClr>
                </a:solidFill>
              </a:defRPr>
            </a:lvl1pPr>
          </a:lstStyle>
          <a:p>
            <a:endParaRPr lang="en-US" dirty="0"/>
          </a:p>
        </p:txBody>
      </p:sp>
      <p:sp>
        <p:nvSpPr>
          <p:cNvPr id="8" name="Slide Number Placeholder 5"/>
          <p:cNvSpPr>
            <a:spLocks noGrp="1"/>
          </p:cNvSpPr>
          <p:nvPr>
            <p:ph type="sldNum" sz="quarter" idx="12"/>
          </p:nvPr>
        </p:nvSpPr>
        <p:spPr>
          <a:xfrm>
            <a:off x="7696200" y="6356350"/>
            <a:ext cx="990600" cy="365125"/>
          </a:xfrm>
        </p:spPr>
        <p:txBody>
          <a:bodyPr/>
          <a:lstStyle>
            <a:lvl1pPr>
              <a:defRPr>
                <a:solidFill>
                  <a:schemeClr val="tx2">
                    <a:lumMod val="75000"/>
                  </a:schemeClr>
                </a:solidFill>
              </a:defRPr>
            </a:lvl1pPr>
          </a:lstStyle>
          <a:p>
            <a:pPr>
              <a:defRPr/>
            </a:pPr>
            <a:fld id="{A722859C-89A0-4C1D-B3B9-DD0F9998A67A}" type="slidenum">
              <a:rPr lang="en-US" smtClean="0"/>
              <a:pPr>
                <a:defRPr/>
              </a:pPr>
              <a:t>‹#›</a:t>
            </a:fld>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1">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4DC01FE8-1818-4A56-B30A-CCD984F456E0}" type="slidenum">
              <a:rPr lang="en-US" smtClean="0"/>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38200"/>
          </a:xfrm>
        </p:spPr>
        <p:txBody>
          <a:bodyPr/>
          <a:lstStyle>
            <a:lvl1pPr>
              <a:defRPr sz="3600" b="1"/>
            </a:lvl1pPr>
          </a:lstStyle>
          <a:p>
            <a:r>
              <a:rPr lang="en-US"/>
              <a:t>Click to edit Master title style</a:t>
            </a:r>
            <a:endParaRPr lang="en-US" dirty="0"/>
          </a:p>
        </p:txBody>
      </p:sp>
      <p:sp>
        <p:nvSpPr>
          <p:cNvPr id="3" name="Content Placeholder 2"/>
          <p:cNvSpPr>
            <a:spLocks noGrp="1"/>
          </p:cNvSpPr>
          <p:nvPr>
            <p:ph sz="half" idx="1"/>
          </p:nvPr>
        </p:nvSpPr>
        <p:spPr>
          <a:xfrm>
            <a:off x="457200" y="1447800"/>
            <a:ext cx="4038600" cy="4525963"/>
          </a:xfrm>
        </p:spPr>
        <p:txBody>
          <a:bodyPr/>
          <a:lstStyle>
            <a:lvl1pPr>
              <a:defRPr sz="2800">
                <a:latin typeface="Calibri" pitchFamily="34" charset="0"/>
              </a:defRPr>
            </a:lvl1pPr>
            <a:lvl2pPr>
              <a:defRPr sz="2400">
                <a:solidFill>
                  <a:schemeClr val="accent1">
                    <a:lumMod val="75000"/>
                  </a:schemeClr>
                </a:solidFill>
                <a:latin typeface="Calibri" pitchFamily="34" charset="0"/>
              </a:defRPr>
            </a:lvl2pPr>
            <a:lvl3pPr>
              <a:defRPr sz="2000">
                <a:latin typeface="Calibri" pitchFamily="34" charset="0"/>
              </a:defRPr>
            </a:lvl3pPr>
            <a:lvl4pPr>
              <a:defRPr sz="1800">
                <a:latin typeface="Calibri" pitchFamily="34" charset="0"/>
              </a:defRPr>
            </a:lvl4pPr>
            <a:lvl5pPr>
              <a:defRPr sz="1800">
                <a:latin typeface="Calibri"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447800"/>
            <a:ext cx="4038600" cy="4525963"/>
          </a:xfrm>
        </p:spPr>
        <p:txBody>
          <a:bodyPr/>
          <a:lstStyle>
            <a:lvl1pPr>
              <a:defRPr sz="2800">
                <a:latin typeface="Calibri" pitchFamily="34" charset="0"/>
              </a:defRPr>
            </a:lvl1pPr>
            <a:lvl2pPr>
              <a:defRPr sz="2400">
                <a:solidFill>
                  <a:schemeClr val="accent1">
                    <a:lumMod val="75000"/>
                  </a:schemeClr>
                </a:solidFill>
                <a:latin typeface="Calibri" pitchFamily="34" charset="0"/>
              </a:defRPr>
            </a:lvl2pPr>
            <a:lvl3pPr>
              <a:defRPr sz="2000">
                <a:latin typeface="Calibri" pitchFamily="34" charset="0"/>
              </a:defRPr>
            </a:lvl3pPr>
            <a:lvl4pPr>
              <a:defRPr sz="1800">
                <a:latin typeface="Calibri" pitchFamily="34" charset="0"/>
              </a:defRPr>
            </a:lvl4pPr>
            <a:lvl5pPr>
              <a:defRPr sz="1800">
                <a:latin typeface="Calibri"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p:cNvSpPr>
            <a:spLocks noGrp="1"/>
          </p:cNvSpPr>
          <p:nvPr>
            <p:ph type="dt" sz="half" idx="10"/>
          </p:nvPr>
        </p:nvSpPr>
        <p:spPr/>
        <p:txBody>
          <a:bodyPr/>
          <a:lstStyle>
            <a:lvl1pPr>
              <a:defRPr>
                <a:solidFill>
                  <a:schemeClr val="tx2">
                    <a:lumMod val="75000"/>
                  </a:schemeClr>
                </a:solidFill>
              </a:defRPr>
            </a:lvl1pPr>
          </a:lstStyle>
          <a:p>
            <a:fld id="{E0985B6A-E43F-4D6B-9400-4B27569F7150}" type="datetimeFigureOut">
              <a:rPr lang="en-US" smtClean="0"/>
              <a:pPr/>
              <a:t>2/21/2019</a:t>
            </a:fld>
            <a:endParaRPr lang="en-US" dirty="0"/>
          </a:p>
        </p:txBody>
      </p:sp>
      <p:sp>
        <p:nvSpPr>
          <p:cNvPr id="7" name="Footer Placeholder 4"/>
          <p:cNvSpPr>
            <a:spLocks noGrp="1"/>
          </p:cNvSpPr>
          <p:nvPr>
            <p:ph type="ftr" sz="quarter" idx="11"/>
          </p:nvPr>
        </p:nvSpPr>
        <p:spPr/>
        <p:txBody>
          <a:bodyPr/>
          <a:lstStyle>
            <a:lvl1pPr>
              <a:defRPr>
                <a:solidFill>
                  <a:schemeClr val="tx2">
                    <a:lumMod val="75000"/>
                  </a:schemeClr>
                </a:solidFill>
              </a:defRPr>
            </a:lvl1pPr>
          </a:lstStyle>
          <a:p>
            <a:endParaRPr lang="en-US" dirty="0"/>
          </a:p>
        </p:txBody>
      </p:sp>
      <p:sp>
        <p:nvSpPr>
          <p:cNvPr id="8" name="Slide Number Placeholder 5"/>
          <p:cNvSpPr>
            <a:spLocks noGrp="1"/>
          </p:cNvSpPr>
          <p:nvPr>
            <p:ph type="sldNum" sz="quarter" idx="12"/>
          </p:nvPr>
        </p:nvSpPr>
        <p:spPr/>
        <p:txBody>
          <a:bodyPr/>
          <a:lstStyle>
            <a:lvl1pPr>
              <a:defRPr>
                <a:solidFill>
                  <a:schemeClr val="tx2">
                    <a:lumMod val="75000"/>
                  </a:schemeClr>
                </a:solidFill>
              </a:defRPr>
            </a:lvl1pPr>
          </a:lstStyle>
          <a:p>
            <a:pPr>
              <a:defRPr/>
            </a:pPr>
            <a:fld id="{334CB3A4-4A00-44DB-9BF1-EB2CA51DEF97}" type="slidenum">
              <a:rPr lang="en-US" smtClean="0"/>
              <a:pPr>
                <a:defRPr/>
              </a:pPr>
              <a:t>‹#›</a:t>
            </a:fld>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382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4589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098675"/>
            <a:ext cx="4040188"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4589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098675"/>
            <a:ext cx="4041775"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fld id="{77754BC4-0553-463F-B622-46053397F1DF}" type="slidenum">
              <a:rPr lang="en-US" smtClean="0"/>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fld id="{501CD291-EBF4-47B8-BDB1-CD835FFC1B30}" type="slidenum">
              <a:rPr lang="en-US" smtClean="0"/>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FB267019-40B7-405C-98B7-75F3216AFF79}" type="slidenum">
              <a:rPr lang="en-US" smtClean="0"/>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1"/>
            <a:ext cx="5111750" cy="5746750"/>
          </a:xfrm>
        </p:spPr>
        <p:txBody>
          <a:bodyPr/>
          <a:lstStyle>
            <a:lvl1pPr>
              <a:defRPr sz="3200">
                <a:solidFill>
                  <a:schemeClr val="accent1">
                    <a:lumMod val="50000"/>
                  </a:schemeClr>
                </a:solidFill>
                <a:latin typeface="Georgia" pitchFamily="18" charset="0"/>
              </a:defRPr>
            </a:lvl1pPr>
            <a:lvl2pPr>
              <a:defRPr sz="2800">
                <a:solidFill>
                  <a:schemeClr val="bg2">
                    <a:lumMod val="50000"/>
                  </a:schemeClr>
                </a:solidFill>
              </a:defRPr>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0581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fld id="{6E0CF714-F625-4053-9B06-9C6DF9A769BA}" type="slidenum">
              <a:rPr lang="en-US" smtClean="0"/>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721225"/>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5334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287963"/>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fld id="{E79DFBFE-FF7D-4FA1-B21A-29DE57699197}"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pPr>
                <a:defRPr/>
              </a:pPr>
              <a:t>‹#›</a:t>
            </a:fld>
            <a:endParaRPr lang="en-US" dirty="0"/>
          </a:p>
        </p:txBody>
      </p:sp>
    </p:spTree>
    <p:extLst>
      <p:ext uri="{BB962C8B-B14F-4D97-AF65-F5344CB8AC3E}">
        <p14:creationId xmlns:p14="http://schemas.microsoft.com/office/powerpoint/2010/main" val="7605127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Rotated Title and Conten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lumMod val="75000"/>
                  </a:schemeClr>
                </a:solidFill>
              </a:defRPr>
            </a:lvl1pPr>
          </a:lstStyle>
          <a:p>
            <a:fld id="{E0985B6A-E43F-4D6B-9400-4B27569F7150}" type="datetimeFigureOut">
              <a:rPr lang="en-US" smtClean="0"/>
              <a:pPr/>
              <a:t>2/21/2019</a:t>
            </a:fld>
            <a:endParaRPr lang="en-US" dirty="0"/>
          </a:p>
        </p:txBody>
      </p:sp>
      <p:sp>
        <p:nvSpPr>
          <p:cNvPr id="4" name="Footer Placeholder 3"/>
          <p:cNvSpPr>
            <a:spLocks noGrp="1"/>
          </p:cNvSpPr>
          <p:nvPr>
            <p:ph type="ftr" sz="quarter" idx="11"/>
          </p:nvPr>
        </p:nvSpPr>
        <p:spPr/>
        <p:txBody>
          <a:bodyPr/>
          <a:lstStyle>
            <a:lvl1pPr>
              <a:defRPr>
                <a:solidFill>
                  <a:schemeClr val="tx2">
                    <a:lumMod val="75000"/>
                  </a:schemeClr>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tx2">
                    <a:lumMod val="75000"/>
                  </a:schemeClr>
                </a:solidFill>
              </a:defRPr>
            </a:lvl1pPr>
          </a:lstStyle>
          <a:p>
            <a:pPr>
              <a:defRPr/>
            </a:pPr>
            <a:fld id="{FB267019-40B7-405C-98B7-75F3216AFF79}" type="slidenum">
              <a:rPr lang="en-US" smtClean="0"/>
              <a:pPr>
                <a:defRPr/>
              </a:pPr>
              <a:t>‹#›</a:t>
            </a:fld>
            <a:endParaRPr lang="en-US" dirty="0"/>
          </a:p>
        </p:txBody>
      </p:sp>
      <p:sp>
        <p:nvSpPr>
          <p:cNvPr id="6" name="Vertical Title 1"/>
          <p:cNvSpPr>
            <a:spLocks noGrp="1"/>
          </p:cNvSpPr>
          <p:nvPr>
            <p:ph type="title" orient="vert"/>
          </p:nvPr>
        </p:nvSpPr>
        <p:spPr>
          <a:xfrm>
            <a:off x="6629400" y="274639"/>
            <a:ext cx="2057400" cy="5745162"/>
          </a:xfrm>
          <a:prstGeom prst="rect">
            <a:avLst/>
          </a:prstGeom>
        </p:spPr>
        <p:txBody>
          <a:bodyPr vert="eaVert"/>
          <a:lstStyle>
            <a:lvl1pPr>
              <a:defRPr sz="3200"/>
            </a:lvl1pPr>
          </a:lstStyle>
          <a:p>
            <a:r>
              <a:rPr lang="en-US"/>
              <a:t>Click to edit Master title style</a:t>
            </a:r>
          </a:p>
        </p:txBody>
      </p:sp>
      <p:sp>
        <p:nvSpPr>
          <p:cNvPr id="7" name="Vertical Text Placeholder 2"/>
          <p:cNvSpPr>
            <a:spLocks noGrp="1"/>
          </p:cNvSpPr>
          <p:nvPr>
            <p:ph type="body" orient="vert" idx="1"/>
          </p:nvPr>
        </p:nvSpPr>
        <p:spPr>
          <a:xfrm>
            <a:off x="457200" y="274639"/>
            <a:ext cx="6019800" cy="57451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Rotated Conten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lumMod val="75000"/>
                  </a:schemeClr>
                </a:solidFill>
              </a:defRPr>
            </a:lvl1pPr>
          </a:lstStyle>
          <a:p>
            <a:fld id="{E0985B6A-E43F-4D6B-9400-4B27569F7150}" type="datetimeFigureOut">
              <a:rPr lang="en-US" smtClean="0"/>
              <a:pPr/>
              <a:t>2/21/2019</a:t>
            </a:fld>
            <a:endParaRPr lang="en-US" dirty="0"/>
          </a:p>
        </p:txBody>
      </p:sp>
      <p:sp>
        <p:nvSpPr>
          <p:cNvPr id="4" name="Footer Placeholder 3"/>
          <p:cNvSpPr>
            <a:spLocks noGrp="1"/>
          </p:cNvSpPr>
          <p:nvPr>
            <p:ph type="ftr" sz="quarter" idx="11"/>
          </p:nvPr>
        </p:nvSpPr>
        <p:spPr/>
        <p:txBody>
          <a:bodyPr/>
          <a:lstStyle>
            <a:lvl1pPr>
              <a:defRPr>
                <a:solidFill>
                  <a:schemeClr val="tx2">
                    <a:lumMod val="75000"/>
                  </a:schemeClr>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tx2">
                    <a:lumMod val="75000"/>
                  </a:schemeClr>
                </a:solidFill>
              </a:defRPr>
            </a:lvl1pPr>
          </a:lstStyle>
          <a:p>
            <a:pPr>
              <a:defRPr/>
            </a:pPr>
            <a:fld id="{FB267019-40B7-405C-98B7-75F3216AFF79}" type="slidenum">
              <a:rPr lang="en-US" smtClean="0"/>
              <a:pPr>
                <a:defRPr/>
              </a:pPr>
              <a:t>‹#›</a:t>
            </a:fld>
            <a:endParaRPr lang="en-US" dirty="0"/>
          </a:p>
        </p:txBody>
      </p:sp>
      <p:sp>
        <p:nvSpPr>
          <p:cNvPr id="7"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8" name="Vertical Text Placeholder 2"/>
          <p:cNvSpPr>
            <a:spLocks noGrp="1"/>
          </p:cNvSpPr>
          <p:nvPr>
            <p:ph type="body" orient="vert" idx="1"/>
          </p:nvPr>
        </p:nvSpPr>
        <p:spPr>
          <a:xfrm>
            <a:off x="457200" y="1600201"/>
            <a:ext cx="8229600" cy="44196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extLst>
      <p:ext uri="{BB962C8B-B14F-4D97-AF65-F5344CB8AC3E}">
        <p14:creationId xmlns:p14="http://schemas.microsoft.com/office/powerpoint/2010/main" val="4870025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805714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134335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250097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311016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209876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801574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91724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pPr>
                <a:defRPr/>
              </a:pPr>
              <a:t>‹#›</a:t>
            </a:fld>
            <a:endParaRPr lang="en-US" dirty="0"/>
          </a:p>
        </p:txBody>
      </p:sp>
    </p:spTree>
    <p:extLst>
      <p:ext uri="{BB962C8B-B14F-4D97-AF65-F5344CB8AC3E}">
        <p14:creationId xmlns:p14="http://schemas.microsoft.com/office/powerpoint/2010/main" val="11132528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extLst>
      <p:ext uri="{BB962C8B-B14F-4D97-AF65-F5344CB8AC3E}">
        <p14:creationId xmlns:p14="http://schemas.microsoft.com/office/powerpoint/2010/main" val="1137278781"/>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BCBAF0-8E63-4A79-8C48-4E7242F4483F}"/>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xmlns="" id="{B32B74D4-43EA-46A3-B547-83198ECE1E48}"/>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A8E12D14-54B1-45E6-B0E4-F00619C40B7C}"/>
              </a:ext>
            </a:extLst>
          </p:cNvPr>
          <p:cNvSpPr>
            <a:spLocks noGrp="1"/>
          </p:cNvSpPr>
          <p:nvPr>
            <p:ph type="dt" sz="half" idx="10"/>
          </p:nvPr>
        </p:nvSpPr>
        <p:spPr/>
        <p:txBody>
          <a:bodyPr/>
          <a:lstStyle/>
          <a:p>
            <a:fld id="{48D76541-C777-4EEF-9EEA-7F1768105A02}" type="datetimeFigureOut">
              <a:rPr lang="en-US" smtClean="0"/>
              <a:t>2/21/2019</a:t>
            </a:fld>
            <a:endParaRPr lang="en-US"/>
          </a:p>
        </p:txBody>
      </p:sp>
      <p:sp>
        <p:nvSpPr>
          <p:cNvPr id="5" name="Footer Placeholder 4">
            <a:extLst>
              <a:ext uri="{FF2B5EF4-FFF2-40B4-BE49-F238E27FC236}">
                <a16:creationId xmlns:a16="http://schemas.microsoft.com/office/drawing/2014/main" xmlns="" id="{28681C4D-C386-4C60-8A7F-0AF808712C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C2678CD-5933-4C48-BF22-65AD4A583150}"/>
              </a:ext>
            </a:extLst>
          </p:cNvPr>
          <p:cNvSpPr>
            <a:spLocks noGrp="1"/>
          </p:cNvSpPr>
          <p:nvPr>
            <p:ph type="sldNum" sz="quarter" idx="12"/>
          </p:nvPr>
        </p:nvSpPr>
        <p:spPr/>
        <p:txBody>
          <a:bodyPr/>
          <a:lstStyle/>
          <a:p>
            <a:fld id="{D274AF9E-5898-4509-BF4A-5EF501F8728D}" type="slidenum">
              <a:rPr lang="en-US" smtClean="0"/>
              <a:t>‹#›</a:t>
            </a:fld>
            <a:endParaRPr lang="en-US"/>
          </a:p>
        </p:txBody>
      </p:sp>
    </p:spTree>
    <p:extLst>
      <p:ext uri="{BB962C8B-B14F-4D97-AF65-F5344CB8AC3E}">
        <p14:creationId xmlns:p14="http://schemas.microsoft.com/office/powerpoint/2010/main" val="24754640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B7F2ACC-3DAC-4791-BA74-CB9C6AEA35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F4090AB-B0F8-4C03-8903-B40FD4F7511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49E5A9D-F600-459D-87DE-B4230BB0801C}"/>
              </a:ext>
            </a:extLst>
          </p:cNvPr>
          <p:cNvSpPr>
            <a:spLocks noGrp="1"/>
          </p:cNvSpPr>
          <p:nvPr>
            <p:ph type="dt" sz="half" idx="10"/>
          </p:nvPr>
        </p:nvSpPr>
        <p:spPr/>
        <p:txBody>
          <a:bodyPr/>
          <a:lstStyle/>
          <a:p>
            <a:fld id="{48D76541-C777-4EEF-9EEA-7F1768105A02}" type="datetimeFigureOut">
              <a:rPr lang="en-US" smtClean="0"/>
              <a:t>2/21/2019</a:t>
            </a:fld>
            <a:endParaRPr lang="en-US"/>
          </a:p>
        </p:txBody>
      </p:sp>
      <p:sp>
        <p:nvSpPr>
          <p:cNvPr id="5" name="Footer Placeholder 4">
            <a:extLst>
              <a:ext uri="{FF2B5EF4-FFF2-40B4-BE49-F238E27FC236}">
                <a16:creationId xmlns:a16="http://schemas.microsoft.com/office/drawing/2014/main" xmlns="" id="{D4556443-430F-4884-B7CE-289A6BE64B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4D0F1641-DCE4-438F-AF75-3CE3C9D294C3}"/>
              </a:ext>
            </a:extLst>
          </p:cNvPr>
          <p:cNvSpPr>
            <a:spLocks noGrp="1"/>
          </p:cNvSpPr>
          <p:nvPr>
            <p:ph type="sldNum" sz="quarter" idx="12"/>
          </p:nvPr>
        </p:nvSpPr>
        <p:spPr/>
        <p:txBody>
          <a:bodyPr/>
          <a:lstStyle/>
          <a:p>
            <a:fld id="{D274AF9E-5898-4509-BF4A-5EF501F8728D}" type="slidenum">
              <a:rPr lang="en-US" smtClean="0"/>
              <a:t>‹#›</a:t>
            </a:fld>
            <a:endParaRPr lang="en-US"/>
          </a:p>
        </p:txBody>
      </p:sp>
    </p:spTree>
    <p:extLst>
      <p:ext uri="{BB962C8B-B14F-4D97-AF65-F5344CB8AC3E}">
        <p14:creationId xmlns:p14="http://schemas.microsoft.com/office/powerpoint/2010/main" val="23908443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DCAF91-D7EB-4A49-AB5B-ED42CCB48B69}"/>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5799EA26-2995-4532-8EE0-EF0E2AEDC111}"/>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4296615C-9643-4E18-B04B-48460C371261}"/>
              </a:ext>
            </a:extLst>
          </p:cNvPr>
          <p:cNvSpPr>
            <a:spLocks noGrp="1"/>
          </p:cNvSpPr>
          <p:nvPr>
            <p:ph type="dt" sz="half" idx="10"/>
          </p:nvPr>
        </p:nvSpPr>
        <p:spPr/>
        <p:txBody>
          <a:bodyPr/>
          <a:lstStyle/>
          <a:p>
            <a:fld id="{48D76541-C777-4EEF-9EEA-7F1768105A02}" type="datetimeFigureOut">
              <a:rPr lang="en-US" smtClean="0"/>
              <a:t>2/21/2019</a:t>
            </a:fld>
            <a:endParaRPr lang="en-US"/>
          </a:p>
        </p:txBody>
      </p:sp>
      <p:sp>
        <p:nvSpPr>
          <p:cNvPr id="5" name="Footer Placeholder 4">
            <a:extLst>
              <a:ext uri="{FF2B5EF4-FFF2-40B4-BE49-F238E27FC236}">
                <a16:creationId xmlns:a16="http://schemas.microsoft.com/office/drawing/2014/main" xmlns="" id="{4B2F437D-8AD6-4959-B0E5-BE161AD1C2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10197C55-CC16-4D06-8DB5-694E2D431CFD}"/>
              </a:ext>
            </a:extLst>
          </p:cNvPr>
          <p:cNvSpPr>
            <a:spLocks noGrp="1"/>
          </p:cNvSpPr>
          <p:nvPr>
            <p:ph type="sldNum" sz="quarter" idx="12"/>
          </p:nvPr>
        </p:nvSpPr>
        <p:spPr/>
        <p:txBody>
          <a:bodyPr/>
          <a:lstStyle/>
          <a:p>
            <a:fld id="{D274AF9E-5898-4509-BF4A-5EF501F8728D}" type="slidenum">
              <a:rPr lang="en-US" smtClean="0"/>
              <a:t>‹#›</a:t>
            </a:fld>
            <a:endParaRPr lang="en-US"/>
          </a:p>
        </p:txBody>
      </p:sp>
    </p:spTree>
    <p:extLst>
      <p:ext uri="{BB962C8B-B14F-4D97-AF65-F5344CB8AC3E}">
        <p14:creationId xmlns:p14="http://schemas.microsoft.com/office/powerpoint/2010/main" val="25381747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BF9F06C-4A8B-49C0-92D9-732486EF2D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012AD489-6905-4A78-9612-056C89A8FA7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9974B8BE-333E-4530-B3DF-7315902219FB}"/>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6F131ABB-C1AB-46DD-BF0F-D771DB3B709A}"/>
              </a:ext>
            </a:extLst>
          </p:cNvPr>
          <p:cNvSpPr>
            <a:spLocks noGrp="1"/>
          </p:cNvSpPr>
          <p:nvPr>
            <p:ph type="dt" sz="half" idx="10"/>
          </p:nvPr>
        </p:nvSpPr>
        <p:spPr/>
        <p:txBody>
          <a:bodyPr/>
          <a:lstStyle/>
          <a:p>
            <a:fld id="{48D76541-C777-4EEF-9EEA-7F1768105A02}" type="datetimeFigureOut">
              <a:rPr lang="en-US" smtClean="0"/>
              <a:t>2/21/2019</a:t>
            </a:fld>
            <a:endParaRPr lang="en-US"/>
          </a:p>
        </p:txBody>
      </p:sp>
      <p:sp>
        <p:nvSpPr>
          <p:cNvPr id="6" name="Footer Placeholder 5">
            <a:extLst>
              <a:ext uri="{FF2B5EF4-FFF2-40B4-BE49-F238E27FC236}">
                <a16:creationId xmlns:a16="http://schemas.microsoft.com/office/drawing/2014/main" xmlns="" id="{94EA12AC-B4EE-4756-834B-7DE781B7BB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4B88EC12-13CB-458C-BC44-BA811646C6FF}"/>
              </a:ext>
            </a:extLst>
          </p:cNvPr>
          <p:cNvSpPr>
            <a:spLocks noGrp="1"/>
          </p:cNvSpPr>
          <p:nvPr>
            <p:ph type="sldNum" sz="quarter" idx="12"/>
          </p:nvPr>
        </p:nvSpPr>
        <p:spPr/>
        <p:txBody>
          <a:bodyPr/>
          <a:lstStyle/>
          <a:p>
            <a:fld id="{D274AF9E-5898-4509-BF4A-5EF501F8728D}" type="slidenum">
              <a:rPr lang="en-US" smtClean="0"/>
              <a:t>‹#›</a:t>
            </a:fld>
            <a:endParaRPr lang="en-US"/>
          </a:p>
        </p:txBody>
      </p:sp>
    </p:spTree>
    <p:extLst>
      <p:ext uri="{BB962C8B-B14F-4D97-AF65-F5344CB8AC3E}">
        <p14:creationId xmlns:p14="http://schemas.microsoft.com/office/powerpoint/2010/main" val="29912971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3F3D09A-947D-4E43-AA96-8200B0D3CB9F}"/>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92695222-5B0F-409D-A8F4-F0CA5692CEF8}"/>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xmlns="" id="{3B0091C6-8F90-494C-8E21-BDF70E87A9C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204A0C11-FA75-4F4E-9A6E-088EDB6A818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D36CC402-528B-42A2-B6CF-6250A9A69757}"/>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762AE402-9DE1-4717-B1B8-129952CD9C25}"/>
              </a:ext>
            </a:extLst>
          </p:cNvPr>
          <p:cNvSpPr>
            <a:spLocks noGrp="1"/>
          </p:cNvSpPr>
          <p:nvPr>
            <p:ph type="dt" sz="half" idx="10"/>
          </p:nvPr>
        </p:nvSpPr>
        <p:spPr/>
        <p:txBody>
          <a:bodyPr/>
          <a:lstStyle/>
          <a:p>
            <a:fld id="{48D76541-C777-4EEF-9EEA-7F1768105A02}" type="datetimeFigureOut">
              <a:rPr lang="en-US" smtClean="0"/>
              <a:t>2/21/2019</a:t>
            </a:fld>
            <a:endParaRPr lang="en-US"/>
          </a:p>
        </p:txBody>
      </p:sp>
      <p:sp>
        <p:nvSpPr>
          <p:cNvPr id="8" name="Footer Placeholder 7">
            <a:extLst>
              <a:ext uri="{FF2B5EF4-FFF2-40B4-BE49-F238E27FC236}">
                <a16:creationId xmlns:a16="http://schemas.microsoft.com/office/drawing/2014/main" xmlns="" id="{9B133B82-4544-46C6-985B-BAA6F6B510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885F24E3-062F-40EB-AA55-50F89906B718}"/>
              </a:ext>
            </a:extLst>
          </p:cNvPr>
          <p:cNvSpPr>
            <a:spLocks noGrp="1"/>
          </p:cNvSpPr>
          <p:nvPr>
            <p:ph type="sldNum" sz="quarter" idx="12"/>
          </p:nvPr>
        </p:nvSpPr>
        <p:spPr/>
        <p:txBody>
          <a:bodyPr/>
          <a:lstStyle/>
          <a:p>
            <a:fld id="{D274AF9E-5898-4509-BF4A-5EF501F8728D}" type="slidenum">
              <a:rPr lang="en-US" smtClean="0"/>
              <a:t>‹#›</a:t>
            </a:fld>
            <a:endParaRPr lang="en-US"/>
          </a:p>
        </p:txBody>
      </p:sp>
    </p:spTree>
    <p:extLst>
      <p:ext uri="{BB962C8B-B14F-4D97-AF65-F5344CB8AC3E}">
        <p14:creationId xmlns:p14="http://schemas.microsoft.com/office/powerpoint/2010/main" val="7790030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36A4138-8F38-4D56-AD09-0A4D236B62B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4BB04D7C-BC6F-4FA2-9F51-5CE014EFB990}"/>
              </a:ext>
            </a:extLst>
          </p:cNvPr>
          <p:cNvSpPr>
            <a:spLocks noGrp="1"/>
          </p:cNvSpPr>
          <p:nvPr>
            <p:ph type="dt" sz="half" idx="10"/>
          </p:nvPr>
        </p:nvSpPr>
        <p:spPr/>
        <p:txBody>
          <a:bodyPr/>
          <a:lstStyle/>
          <a:p>
            <a:fld id="{48D76541-C777-4EEF-9EEA-7F1768105A02}" type="datetimeFigureOut">
              <a:rPr lang="en-US" smtClean="0"/>
              <a:t>2/21/2019</a:t>
            </a:fld>
            <a:endParaRPr lang="en-US"/>
          </a:p>
        </p:txBody>
      </p:sp>
      <p:sp>
        <p:nvSpPr>
          <p:cNvPr id="4" name="Footer Placeholder 3">
            <a:extLst>
              <a:ext uri="{FF2B5EF4-FFF2-40B4-BE49-F238E27FC236}">
                <a16:creationId xmlns:a16="http://schemas.microsoft.com/office/drawing/2014/main" xmlns="" id="{0D5F608D-A8EF-4401-BDAD-E3D9EF42857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D72A49B4-6075-42E1-AA52-F806CB61FC25}"/>
              </a:ext>
            </a:extLst>
          </p:cNvPr>
          <p:cNvSpPr>
            <a:spLocks noGrp="1"/>
          </p:cNvSpPr>
          <p:nvPr>
            <p:ph type="sldNum" sz="quarter" idx="12"/>
          </p:nvPr>
        </p:nvSpPr>
        <p:spPr/>
        <p:txBody>
          <a:bodyPr/>
          <a:lstStyle/>
          <a:p>
            <a:fld id="{D274AF9E-5898-4509-BF4A-5EF501F8728D}" type="slidenum">
              <a:rPr lang="en-US" smtClean="0"/>
              <a:t>‹#›</a:t>
            </a:fld>
            <a:endParaRPr lang="en-US"/>
          </a:p>
        </p:txBody>
      </p:sp>
    </p:spTree>
    <p:extLst>
      <p:ext uri="{BB962C8B-B14F-4D97-AF65-F5344CB8AC3E}">
        <p14:creationId xmlns:p14="http://schemas.microsoft.com/office/powerpoint/2010/main" val="25502190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E914B23B-CCC4-4B3E-A5E5-07426992D6DA}"/>
              </a:ext>
            </a:extLst>
          </p:cNvPr>
          <p:cNvSpPr>
            <a:spLocks noGrp="1"/>
          </p:cNvSpPr>
          <p:nvPr>
            <p:ph type="dt" sz="half" idx="10"/>
          </p:nvPr>
        </p:nvSpPr>
        <p:spPr/>
        <p:txBody>
          <a:bodyPr/>
          <a:lstStyle/>
          <a:p>
            <a:fld id="{48D76541-C777-4EEF-9EEA-7F1768105A02}" type="datetimeFigureOut">
              <a:rPr lang="en-US" smtClean="0"/>
              <a:t>2/21/2019</a:t>
            </a:fld>
            <a:endParaRPr lang="en-US"/>
          </a:p>
        </p:txBody>
      </p:sp>
      <p:sp>
        <p:nvSpPr>
          <p:cNvPr id="3" name="Footer Placeholder 2">
            <a:extLst>
              <a:ext uri="{FF2B5EF4-FFF2-40B4-BE49-F238E27FC236}">
                <a16:creationId xmlns:a16="http://schemas.microsoft.com/office/drawing/2014/main" xmlns="" id="{C2AB8356-81D0-44C8-88E3-D21CC906CCF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9AAA4DFC-AE8A-4D7A-B90D-5B297E746B2E}"/>
              </a:ext>
            </a:extLst>
          </p:cNvPr>
          <p:cNvSpPr>
            <a:spLocks noGrp="1"/>
          </p:cNvSpPr>
          <p:nvPr>
            <p:ph type="sldNum" sz="quarter" idx="12"/>
          </p:nvPr>
        </p:nvSpPr>
        <p:spPr/>
        <p:txBody>
          <a:bodyPr/>
          <a:lstStyle/>
          <a:p>
            <a:fld id="{D274AF9E-5898-4509-BF4A-5EF501F8728D}" type="slidenum">
              <a:rPr lang="en-US" smtClean="0"/>
              <a:t>‹#›</a:t>
            </a:fld>
            <a:endParaRPr lang="en-US"/>
          </a:p>
        </p:txBody>
      </p:sp>
    </p:spTree>
    <p:extLst>
      <p:ext uri="{BB962C8B-B14F-4D97-AF65-F5344CB8AC3E}">
        <p14:creationId xmlns:p14="http://schemas.microsoft.com/office/powerpoint/2010/main" val="39980754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FE3309B-4791-47A3-AA79-72C132A55A92}"/>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E58BCE1D-D7B9-4CE0-8609-4841B7C0BCAE}"/>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FC372D78-AFE3-4588-B683-939B0CC8FD4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18833BC6-001A-49F8-9913-C91F14457E71}"/>
              </a:ext>
            </a:extLst>
          </p:cNvPr>
          <p:cNvSpPr>
            <a:spLocks noGrp="1"/>
          </p:cNvSpPr>
          <p:nvPr>
            <p:ph type="dt" sz="half" idx="10"/>
          </p:nvPr>
        </p:nvSpPr>
        <p:spPr/>
        <p:txBody>
          <a:bodyPr/>
          <a:lstStyle/>
          <a:p>
            <a:fld id="{48D76541-C777-4EEF-9EEA-7F1768105A02}" type="datetimeFigureOut">
              <a:rPr lang="en-US" smtClean="0"/>
              <a:t>2/21/2019</a:t>
            </a:fld>
            <a:endParaRPr lang="en-US"/>
          </a:p>
        </p:txBody>
      </p:sp>
      <p:sp>
        <p:nvSpPr>
          <p:cNvPr id="6" name="Footer Placeholder 5">
            <a:extLst>
              <a:ext uri="{FF2B5EF4-FFF2-40B4-BE49-F238E27FC236}">
                <a16:creationId xmlns:a16="http://schemas.microsoft.com/office/drawing/2014/main" xmlns="" id="{665DBDA0-5098-4641-8744-C3F0A53CC8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516062A-0C41-492D-9220-20529853D70F}"/>
              </a:ext>
            </a:extLst>
          </p:cNvPr>
          <p:cNvSpPr>
            <a:spLocks noGrp="1"/>
          </p:cNvSpPr>
          <p:nvPr>
            <p:ph type="sldNum" sz="quarter" idx="12"/>
          </p:nvPr>
        </p:nvSpPr>
        <p:spPr/>
        <p:txBody>
          <a:bodyPr/>
          <a:lstStyle/>
          <a:p>
            <a:fld id="{D274AF9E-5898-4509-BF4A-5EF501F8728D}" type="slidenum">
              <a:rPr lang="en-US" smtClean="0"/>
              <a:t>‹#›</a:t>
            </a:fld>
            <a:endParaRPr lang="en-US"/>
          </a:p>
        </p:txBody>
      </p:sp>
    </p:spTree>
    <p:extLst>
      <p:ext uri="{BB962C8B-B14F-4D97-AF65-F5344CB8AC3E}">
        <p14:creationId xmlns:p14="http://schemas.microsoft.com/office/powerpoint/2010/main" val="36795130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39BBE57-3067-49F1-A0F1-88A5F5B18C8E}"/>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D30697FE-61FE-468B-AF7D-90194C8C133B}"/>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2369CAEE-0888-4992-9B95-17D0011CE0F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B73CDE68-4E71-4FFF-816F-140C4E9E123B}"/>
              </a:ext>
            </a:extLst>
          </p:cNvPr>
          <p:cNvSpPr>
            <a:spLocks noGrp="1"/>
          </p:cNvSpPr>
          <p:nvPr>
            <p:ph type="dt" sz="half" idx="10"/>
          </p:nvPr>
        </p:nvSpPr>
        <p:spPr/>
        <p:txBody>
          <a:bodyPr/>
          <a:lstStyle/>
          <a:p>
            <a:fld id="{48D76541-C777-4EEF-9EEA-7F1768105A02}" type="datetimeFigureOut">
              <a:rPr lang="en-US" smtClean="0"/>
              <a:t>2/21/2019</a:t>
            </a:fld>
            <a:endParaRPr lang="en-US"/>
          </a:p>
        </p:txBody>
      </p:sp>
      <p:sp>
        <p:nvSpPr>
          <p:cNvPr id="6" name="Footer Placeholder 5">
            <a:extLst>
              <a:ext uri="{FF2B5EF4-FFF2-40B4-BE49-F238E27FC236}">
                <a16:creationId xmlns:a16="http://schemas.microsoft.com/office/drawing/2014/main" xmlns="" id="{A29DD0A9-2DB2-40AC-B89D-152CA87AAC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AAF36A75-6F98-4A34-ABE2-C4E6463F2112}"/>
              </a:ext>
            </a:extLst>
          </p:cNvPr>
          <p:cNvSpPr>
            <a:spLocks noGrp="1"/>
          </p:cNvSpPr>
          <p:nvPr>
            <p:ph type="sldNum" sz="quarter" idx="12"/>
          </p:nvPr>
        </p:nvSpPr>
        <p:spPr/>
        <p:txBody>
          <a:bodyPr/>
          <a:lstStyle/>
          <a:p>
            <a:fld id="{D274AF9E-5898-4509-BF4A-5EF501F8728D}" type="slidenum">
              <a:rPr lang="en-US" smtClean="0"/>
              <a:t>‹#›</a:t>
            </a:fld>
            <a:endParaRPr lang="en-US"/>
          </a:p>
        </p:txBody>
      </p:sp>
    </p:spTree>
    <p:extLst>
      <p:ext uri="{BB962C8B-B14F-4D97-AF65-F5344CB8AC3E}">
        <p14:creationId xmlns:p14="http://schemas.microsoft.com/office/powerpoint/2010/main" val="2194490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pPr>
                <a:defRPr/>
              </a:pPr>
              <a:t>‹#›</a:t>
            </a:fld>
            <a:endParaRPr lang="en-US" dirty="0"/>
          </a:p>
        </p:txBody>
      </p:sp>
    </p:spTree>
    <p:extLst>
      <p:ext uri="{BB962C8B-B14F-4D97-AF65-F5344CB8AC3E}">
        <p14:creationId xmlns:p14="http://schemas.microsoft.com/office/powerpoint/2010/main" val="1855399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7F9000-F8B5-4B18-BE02-CBE7FB0D675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EB2DBB44-6E29-4FFF-982C-B3A937E577A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AEB39281-5DF3-4015-8D86-7619104158ED}"/>
              </a:ext>
            </a:extLst>
          </p:cNvPr>
          <p:cNvSpPr>
            <a:spLocks noGrp="1"/>
          </p:cNvSpPr>
          <p:nvPr>
            <p:ph type="dt" sz="half" idx="10"/>
          </p:nvPr>
        </p:nvSpPr>
        <p:spPr/>
        <p:txBody>
          <a:bodyPr/>
          <a:lstStyle/>
          <a:p>
            <a:fld id="{48D76541-C777-4EEF-9EEA-7F1768105A02}" type="datetimeFigureOut">
              <a:rPr lang="en-US" smtClean="0"/>
              <a:t>2/21/2019</a:t>
            </a:fld>
            <a:endParaRPr lang="en-US"/>
          </a:p>
        </p:txBody>
      </p:sp>
      <p:sp>
        <p:nvSpPr>
          <p:cNvPr id="5" name="Footer Placeholder 4">
            <a:extLst>
              <a:ext uri="{FF2B5EF4-FFF2-40B4-BE49-F238E27FC236}">
                <a16:creationId xmlns:a16="http://schemas.microsoft.com/office/drawing/2014/main" xmlns="" id="{06ACF1CC-0776-438A-BAA5-0216D892A5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CCFFCD7-AA7E-432F-8388-ABF1518DE650}"/>
              </a:ext>
            </a:extLst>
          </p:cNvPr>
          <p:cNvSpPr>
            <a:spLocks noGrp="1"/>
          </p:cNvSpPr>
          <p:nvPr>
            <p:ph type="sldNum" sz="quarter" idx="12"/>
          </p:nvPr>
        </p:nvSpPr>
        <p:spPr/>
        <p:txBody>
          <a:bodyPr/>
          <a:lstStyle/>
          <a:p>
            <a:fld id="{D274AF9E-5898-4509-BF4A-5EF501F8728D}" type="slidenum">
              <a:rPr lang="en-US" smtClean="0"/>
              <a:t>‹#›</a:t>
            </a:fld>
            <a:endParaRPr lang="en-US"/>
          </a:p>
        </p:txBody>
      </p:sp>
    </p:spTree>
    <p:extLst>
      <p:ext uri="{BB962C8B-B14F-4D97-AF65-F5344CB8AC3E}">
        <p14:creationId xmlns:p14="http://schemas.microsoft.com/office/powerpoint/2010/main" val="14120846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C2B1092-74F2-439D-906A-81D8D9F80A5D}"/>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EAA1CE82-1E33-4758-8782-E2F36EB7FCED}"/>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937C619-C9BD-46A8-831D-62CC2D3912D2}"/>
              </a:ext>
            </a:extLst>
          </p:cNvPr>
          <p:cNvSpPr>
            <a:spLocks noGrp="1"/>
          </p:cNvSpPr>
          <p:nvPr>
            <p:ph type="dt" sz="half" idx="10"/>
          </p:nvPr>
        </p:nvSpPr>
        <p:spPr/>
        <p:txBody>
          <a:bodyPr/>
          <a:lstStyle/>
          <a:p>
            <a:fld id="{48D76541-C777-4EEF-9EEA-7F1768105A02}" type="datetimeFigureOut">
              <a:rPr lang="en-US" smtClean="0"/>
              <a:t>2/21/2019</a:t>
            </a:fld>
            <a:endParaRPr lang="en-US"/>
          </a:p>
        </p:txBody>
      </p:sp>
      <p:sp>
        <p:nvSpPr>
          <p:cNvPr id="5" name="Footer Placeholder 4">
            <a:extLst>
              <a:ext uri="{FF2B5EF4-FFF2-40B4-BE49-F238E27FC236}">
                <a16:creationId xmlns:a16="http://schemas.microsoft.com/office/drawing/2014/main" xmlns="" id="{0C73537B-D078-4003-8FC3-B5BE8493CD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0886B734-F232-41CD-B75A-7F547A9E4AE3}"/>
              </a:ext>
            </a:extLst>
          </p:cNvPr>
          <p:cNvSpPr>
            <a:spLocks noGrp="1"/>
          </p:cNvSpPr>
          <p:nvPr>
            <p:ph type="sldNum" sz="quarter" idx="12"/>
          </p:nvPr>
        </p:nvSpPr>
        <p:spPr/>
        <p:txBody>
          <a:bodyPr/>
          <a:lstStyle/>
          <a:p>
            <a:fld id="{D274AF9E-5898-4509-BF4A-5EF501F8728D}" type="slidenum">
              <a:rPr lang="en-US" smtClean="0"/>
              <a:t>‹#›</a:t>
            </a:fld>
            <a:endParaRPr lang="en-US"/>
          </a:p>
        </p:txBody>
      </p:sp>
    </p:spTree>
    <p:extLst>
      <p:ext uri="{BB962C8B-B14F-4D97-AF65-F5344CB8AC3E}">
        <p14:creationId xmlns:p14="http://schemas.microsoft.com/office/powerpoint/2010/main" val="4207973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pPr>
                <a:defRPr/>
              </a:pPr>
              <a:t>‹#›</a:t>
            </a:fld>
            <a:endParaRPr lang="en-US" dirty="0"/>
          </a:p>
        </p:txBody>
      </p:sp>
    </p:spTree>
    <p:extLst>
      <p:ext uri="{BB962C8B-B14F-4D97-AF65-F5344CB8AC3E}">
        <p14:creationId xmlns:p14="http://schemas.microsoft.com/office/powerpoint/2010/main" val="1538433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pPr>
                <a:defRPr/>
              </a:pPr>
              <a:t>‹#›</a:t>
            </a:fld>
            <a:endParaRPr lang="en-US" dirty="0"/>
          </a:p>
        </p:txBody>
      </p:sp>
    </p:spTree>
    <p:extLst>
      <p:ext uri="{BB962C8B-B14F-4D97-AF65-F5344CB8AC3E}">
        <p14:creationId xmlns:p14="http://schemas.microsoft.com/office/powerpoint/2010/main" val="2127929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pPr>
                <a:defRPr/>
              </a:pPr>
              <a:t>‹#›</a:t>
            </a:fld>
            <a:endParaRPr lang="en-US" dirty="0"/>
          </a:p>
        </p:txBody>
      </p:sp>
    </p:spTree>
    <p:extLst>
      <p:ext uri="{BB962C8B-B14F-4D97-AF65-F5344CB8AC3E}">
        <p14:creationId xmlns:p14="http://schemas.microsoft.com/office/powerpoint/2010/main" val="4025677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pPr>
                <a:defRPr/>
              </a:pPr>
              <a:t>‹#›</a:t>
            </a:fld>
            <a:endParaRPr lang="en-US" dirty="0"/>
          </a:p>
        </p:txBody>
      </p:sp>
    </p:spTree>
    <p:extLst>
      <p:ext uri="{BB962C8B-B14F-4D97-AF65-F5344CB8AC3E}">
        <p14:creationId xmlns:p14="http://schemas.microsoft.com/office/powerpoint/2010/main" val="1917214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extLst>
      <p:ext uri="{BB962C8B-B14F-4D97-AF65-F5344CB8AC3E}">
        <p14:creationId xmlns:p14="http://schemas.microsoft.com/office/powerpoint/2010/main" val="190698306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6" Type="http://schemas.openxmlformats.org/officeDocument/2006/relationships/hyperlink" Target="https://creativecommons.org/licenses/by/4.0/" TargetMode="Externa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1.pn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1.png"/><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4.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pPr>
                <a:defRPr/>
              </a:pPr>
              <a:t>‹#›</a:t>
            </a:fld>
            <a:endParaRPr lang="en-US" dirty="0"/>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fontAlgn="auto">
              <a:spcBef>
                <a:spcPts val="0"/>
              </a:spcBef>
              <a:spcAft>
                <a:spcPts val="0"/>
              </a:spcAft>
              <a:defRPr/>
            </a:pPr>
            <a:endParaRPr lang="en-US" sz="1350" dirty="0">
              <a:latin typeface="+mn-lt"/>
              <a:cs typeface="+mn-cs"/>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09"/>
            <a:ext cx="5253361" cy="246221"/>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2"/>
              </a:rPr>
              <a:t>Creative Commons Attribution 4.0 International License</a:t>
            </a:r>
            <a:r>
              <a:rPr lang="x-none" altLang="x-none" sz="1000" dirty="0">
                <a:cs typeface="+mn-cs"/>
              </a:rPr>
              <a:t> ©2017 </a:t>
            </a:r>
          </a:p>
        </p:txBody>
      </p:sp>
    </p:spTree>
    <p:extLst>
      <p:ext uri="{BB962C8B-B14F-4D97-AF65-F5344CB8AC3E}">
        <p14:creationId xmlns:p14="http://schemas.microsoft.com/office/powerpoint/2010/main" val="14946121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alpha val="0"/>
          </a:schemeClr>
        </a:solidFill>
        <a:effectLst/>
      </p:bgPr>
    </p:bg>
    <p:spTree>
      <p:nvGrpSpPr>
        <p:cNvPr id="1" name=""/>
        <p:cNvGrpSpPr/>
        <p:nvPr/>
      </p:nvGrpSpPr>
      <p:grpSpPr>
        <a:xfrm>
          <a:off x="0" y="0"/>
          <a:ext cx="0" cy="0"/>
          <a:chOff x="0" y="0"/>
          <a:chExt cx="0" cy="0"/>
        </a:xfrm>
      </p:grpSpPr>
      <p:pic>
        <p:nvPicPr>
          <p:cNvPr id="8" name="Picture 7" descr="generic_DSL_whitebluelogo.jpg"/>
          <p:cNvPicPr>
            <a:picLocks noChangeAspect="1"/>
          </p:cNvPicPr>
          <p:nvPr/>
        </p:nvPicPr>
        <p:blipFill>
          <a:blip r:embed="rId14" cstate="print"/>
          <a:stretch>
            <a:fillRect/>
          </a:stretch>
        </p:blipFill>
        <p:spPr>
          <a:xfrm>
            <a:off x="-76200" y="0"/>
            <a:ext cx="9220200" cy="6858000"/>
          </a:xfrm>
          <a:prstGeom prst="rect">
            <a:avLst/>
          </a:prstGeom>
        </p:spPr>
      </p:pic>
      <p:sp>
        <p:nvSpPr>
          <p:cNvPr id="1026" name="Title Placeholder 1"/>
          <p:cNvSpPr>
            <a:spLocks noGrp="1"/>
          </p:cNvSpPr>
          <p:nvPr>
            <p:ph type="title"/>
          </p:nvPr>
        </p:nvSpPr>
        <p:spPr bwMode="auto">
          <a:xfrm>
            <a:off x="457200" y="685800"/>
            <a:ext cx="82296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7" name="Text Placeholder 2"/>
          <p:cNvSpPr>
            <a:spLocks noGrp="1"/>
          </p:cNvSpPr>
          <p:nvPr>
            <p:ph type="body" idx="1"/>
          </p:nvPr>
        </p:nvSpPr>
        <p:spPr bwMode="auto">
          <a:xfrm>
            <a:off x="457200" y="1600200"/>
            <a:ext cx="82296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133600" y="6356350"/>
            <a:ext cx="1447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2">
                    <a:lumMod val="50000"/>
                  </a:schemeClr>
                </a:solidFill>
                <a:latin typeface="Calibri" pitchFamily="34" charset="0"/>
              </a:defRPr>
            </a:lvl1pPr>
          </a:lstStyle>
          <a:p>
            <a:fld id="{E0985B6A-E43F-4D6B-9400-4B27569F7150}" type="datetimeFigureOut">
              <a:rPr lang="en-US" smtClean="0"/>
              <a:pPr/>
              <a:t>2/21/2019</a:t>
            </a:fld>
            <a:endParaRPr lang="en-US" dirty="0"/>
          </a:p>
        </p:txBody>
      </p:sp>
      <p:sp>
        <p:nvSpPr>
          <p:cNvPr id="5" name="Footer Placeholder 4"/>
          <p:cNvSpPr>
            <a:spLocks noGrp="1"/>
          </p:cNvSpPr>
          <p:nvPr>
            <p:ph type="ftr" sz="quarter" idx="3"/>
          </p:nvPr>
        </p:nvSpPr>
        <p:spPr>
          <a:xfrm>
            <a:off x="3657600" y="6356350"/>
            <a:ext cx="39624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2">
                    <a:lumMod val="50000"/>
                  </a:schemeClr>
                </a:solidFill>
                <a:latin typeface="Calibri" pitchFamily="34" charset="0"/>
              </a:defRPr>
            </a:lvl1pPr>
          </a:lstStyle>
          <a:p>
            <a:endParaRPr lang="en-US" dirty="0"/>
          </a:p>
        </p:txBody>
      </p:sp>
      <p:sp>
        <p:nvSpPr>
          <p:cNvPr id="6" name="Slide Number Placeholder 5"/>
          <p:cNvSpPr>
            <a:spLocks noGrp="1"/>
          </p:cNvSpPr>
          <p:nvPr>
            <p:ph type="sldNum" sz="quarter" idx="4"/>
          </p:nvPr>
        </p:nvSpPr>
        <p:spPr>
          <a:xfrm>
            <a:off x="7696200" y="6356350"/>
            <a:ext cx="990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2">
                    <a:lumMod val="50000"/>
                  </a:schemeClr>
                </a:solidFill>
                <a:latin typeface="Calibri" pitchFamily="34" charset="0"/>
              </a:defRPr>
            </a:lvl1pPr>
          </a:lstStyle>
          <a:p>
            <a:pPr>
              <a:defRPr/>
            </a:pPr>
            <a:fld id="{FB267019-40B7-405C-98B7-75F3216AFF79}" type="slidenum">
              <a:rPr lang="en-US" smtClean="0"/>
              <a:pPr>
                <a:defRPr/>
              </a:pPr>
              <a:t>‹#›</a:t>
            </a:fld>
            <a:endParaRPr lang="en-US" dirty="0"/>
          </a:p>
        </p:txBody>
      </p:sp>
      <p:pic>
        <p:nvPicPr>
          <p:cNvPr id="9" name="Picture 2" descr="reative Commons License"/>
          <p:cNvPicPr>
            <a:picLocks noChangeAspect="1" noChangeArrowheads="1"/>
          </p:cNvPicPr>
          <p:nvPr userDrawn="1"/>
        </p:nvPicPr>
        <p:blipFill>
          <a:blip r:embed="rId15"/>
          <a:srcRect/>
          <a:stretch>
            <a:fillRect/>
          </a:stretch>
        </p:blipFill>
        <p:spPr bwMode="auto">
          <a:xfrm>
            <a:off x="138113" y="6402388"/>
            <a:ext cx="838200" cy="292100"/>
          </a:xfrm>
          <a:prstGeom prst="rect">
            <a:avLst/>
          </a:prstGeom>
          <a:noFill/>
          <a:ln w="9525">
            <a:noFill/>
            <a:miter lim="800000"/>
            <a:headEnd/>
            <a:tailEnd/>
          </a:ln>
        </p:spPr>
      </p:pic>
      <p:sp>
        <p:nvSpPr>
          <p:cNvPr id="10" name="Rectangle 3"/>
          <p:cNvSpPr>
            <a:spLocks noChangeArrowheads="1"/>
          </p:cNvSpPr>
          <p:nvPr userDrawn="1"/>
        </p:nvSpPr>
        <p:spPr bwMode="auto">
          <a:xfrm>
            <a:off x="976313" y="6415009"/>
            <a:ext cx="5253361" cy="246221"/>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6"/>
              </a:rPr>
              <a:t>Creative Commons Attribution 4.0 International License</a:t>
            </a:r>
            <a:r>
              <a:rPr lang="x-none" altLang="x-none" sz="1000" dirty="0">
                <a:cs typeface="+mn-cs"/>
              </a:rPr>
              <a:t> ©2017 </a:t>
            </a: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Lst>
  <p:transition>
    <p:fade/>
  </p:transition>
  <p:txStyles>
    <p:titleStyle>
      <a:lvl1pPr algn="ctr" rtl="0" eaLnBrk="1" fontAlgn="base" hangingPunct="1">
        <a:spcBef>
          <a:spcPct val="0"/>
        </a:spcBef>
        <a:spcAft>
          <a:spcPct val="0"/>
        </a:spcAft>
        <a:defRPr sz="3600" b="1" kern="1200">
          <a:solidFill>
            <a:srgbClr val="254061"/>
          </a:solidFill>
          <a:latin typeface="Georgia" pitchFamily="18" charset="0"/>
          <a:ea typeface="+mj-ea"/>
          <a:cs typeface="+mj-cs"/>
        </a:defRPr>
      </a:lvl1pPr>
      <a:lvl2pPr algn="ctr" rtl="0" eaLnBrk="1" fontAlgn="base" hangingPunct="1">
        <a:spcBef>
          <a:spcPct val="0"/>
        </a:spcBef>
        <a:spcAft>
          <a:spcPct val="0"/>
        </a:spcAft>
        <a:defRPr sz="3800">
          <a:solidFill>
            <a:srgbClr val="254061"/>
          </a:solidFill>
          <a:latin typeface="Georgia" pitchFamily="18" charset="0"/>
        </a:defRPr>
      </a:lvl2pPr>
      <a:lvl3pPr algn="ctr" rtl="0" eaLnBrk="1" fontAlgn="base" hangingPunct="1">
        <a:spcBef>
          <a:spcPct val="0"/>
        </a:spcBef>
        <a:spcAft>
          <a:spcPct val="0"/>
        </a:spcAft>
        <a:defRPr sz="3800">
          <a:solidFill>
            <a:srgbClr val="254061"/>
          </a:solidFill>
          <a:latin typeface="Georgia" pitchFamily="18" charset="0"/>
        </a:defRPr>
      </a:lvl3pPr>
      <a:lvl4pPr algn="ctr" rtl="0" eaLnBrk="1" fontAlgn="base" hangingPunct="1">
        <a:spcBef>
          <a:spcPct val="0"/>
        </a:spcBef>
        <a:spcAft>
          <a:spcPct val="0"/>
        </a:spcAft>
        <a:defRPr sz="3800">
          <a:solidFill>
            <a:srgbClr val="254061"/>
          </a:solidFill>
          <a:latin typeface="Georgia" pitchFamily="18" charset="0"/>
        </a:defRPr>
      </a:lvl4pPr>
      <a:lvl5pPr algn="ctr" rtl="0" eaLnBrk="1" fontAlgn="base" hangingPunct="1">
        <a:spcBef>
          <a:spcPct val="0"/>
        </a:spcBef>
        <a:spcAft>
          <a:spcPct val="0"/>
        </a:spcAft>
        <a:defRPr sz="3800">
          <a:solidFill>
            <a:srgbClr val="254061"/>
          </a:solidFill>
          <a:latin typeface="Georgia" pitchFamily="18"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2800" kern="1200">
          <a:solidFill>
            <a:schemeClr val="bg2">
              <a:lumMod val="50000"/>
            </a:schemeClr>
          </a:solidFill>
          <a:latin typeface="Calibri" pitchFamily="34" charset="0"/>
          <a:ea typeface="+mn-ea"/>
          <a:cs typeface="+mn-cs"/>
        </a:defRPr>
      </a:lvl1pPr>
      <a:lvl2pPr marL="742950" indent="-285750" algn="l" rtl="0" eaLnBrk="1" fontAlgn="base" hangingPunct="1">
        <a:spcBef>
          <a:spcPct val="20000"/>
        </a:spcBef>
        <a:spcAft>
          <a:spcPct val="0"/>
        </a:spcAft>
        <a:buFont typeface="Arial" charset="0"/>
        <a:buChar char="–"/>
        <a:defRPr sz="2600" kern="1200">
          <a:solidFill>
            <a:srgbClr val="376092"/>
          </a:solidFill>
          <a:latin typeface="Calibri" pitchFamily="34" charset="0"/>
          <a:ea typeface="+mn-ea"/>
          <a:cs typeface="+mn-cs"/>
        </a:defRPr>
      </a:lvl2pPr>
      <a:lvl3pPr marL="1143000" indent="-228600" algn="l" rtl="0" eaLnBrk="1" fontAlgn="base" hangingPunct="1">
        <a:spcBef>
          <a:spcPct val="20000"/>
        </a:spcBef>
        <a:spcAft>
          <a:spcPct val="0"/>
        </a:spcAft>
        <a:buFont typeface="Arial" charset="0"/>
        <a:buChar char="•"/>
        <a:defRPr sz="2400" kern="1200">
          <a:solidFill>
            <a:srgbClr val="254061"/>
          </a:solidFill>
          <a:latin typeface="Calibri" pitchFamily="34" charset="0"/>
          <a:ea typeface="+mn-ea"/>
          <a:cs typeface="+mn-cs"/>
        </a:defRPr>
      </a:lvl3pPr>
      <a:lvl4pPr marL="1600200" indent="-228600" algn="l" rtl="0" eaLnBrk="1" fontAlgn="base" hangingPunct="1">
        <a:spcBef>
          <a:spcPct val="20000"/>
        </a:spcBef>
        <a:spcAft>
          <a:spcPct val="0"/>
        </a:spcAft>
        <a:buFont typeface="Arial" charset="0"/>
        <a:buChar char="–"/>
        <a:defRPr sz="2000" kern="1200">
          <a:solidFill>
            <a:srgbClr val="376092"/>
          </a:solidFill>
          <a:latin typeface="Calibri" pitchFamily="34" charset="0"/>
          <a:ea typeface="+mn-ea"/>
          <a:cs typeface="+mn-cs"/>
        </a:defRPr>
      </a:lvl4pPr>
      <a:lvl5pPr marL="2057400" indent="-228600" algn="l" rtl="0" eaLnBrk="1" fontAlgn="base" hangingPunct="1">
        <a:spcBef>
          <a:spcPct val="20000"/>
        </a:spcBef>
        <a:spcAft>
          <a:spcPct val="0"/>
        </a:spcAft>
        <a:buFont typeface="Arial" charset="0"/>
        <a:buChar char="»"/>
        <a:defRPr kern="1200">
          <a:solidFill>
            <a:schemeClr val="accent1">
              <a:lumMod val="50000"/>
            </a:schemeClr>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solidFill>
                  <a:prstClr val="black">
                    <a:tint val="75000"/>
                  </a:prstClr>
                </a:solidFill>
              </a:rPr>
              <a:pPr>
                <a:defRPr/>
              </a:pPr>
              <a:t>‹#›</a:t>
            </a:fld>
            <a:endParaRPr lang="en-US" dirty="0">
              <a:solidFill>
                <a:prstClr val="black">
                  <a:tint val="75000"/>
                </a:prstClr>
              </a:solidFill>
            </a:endParaRPr>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a:defRPr/>
            </a:pPr>
            <a:endParaRPr lang="en-US" sz="1350" dirty="0">
              <a:solidFill>
                <a:prstClr val="black"/>
              </a:solidFill>
              <a:cs typeface="Arial" charset="0"/>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88"/>
            <a:ext cx="5700712" cy="246062"/>
          </a:xfrm>
          <a:prstGeom prst="rect">
            <a:avLst/>
          </a:prstGeom>
          <a:noFill/>
          <a:ln>
            <a:noFill/>
          </a:ln>
          <a:effectLst/>
          <a:extLst/>
        </p:spPr>
        <p:txBody>
          <a:bodyPr wrap="none" anchor="ctr">
            <a:spAutoFit/>
          </a:bodyPr>
          <a:lstStyle/>
          <a:p>
            <a:pPr defTabSz="914400" eaLnBrk="0" fontAlgn="base" hangingPunct="0">
              <a:spcBef>
                <a:spcPct val="0"/>
              </a:spcBef>
              <a:spcAft>
                <a:spcPct val="0"/>
              </a:spcAft>
              <a:defRPr/>
            </a:pPr>
            <a:r>
              <a:rPr lang="x-none" altLang="x-none" sz="1000">
                <a:solidFill>
                  <a:prstClr val="black"/>
                </a:solidFill>
                <a:latin typeface="Arial" charset="0"/>
                <a:cs typeface="Arial" charset="0"/>
              </a:rPr>
              <a:t> This </a:t>
            </a:r>
            <a:r>
              <a:rPr lang="x-none" altLang="x-none" sz="1000" dirty="0">
                <a:solidFill>
                  <a:prstClr val="black"/>
                </a:solidFill>
                <a:latin typeface="Arial" charset="0"/>
                <a:cs typeface="Arial" charset="0"/>
              </a:rPr>
              <a:t>document is licensed with a </a:t>
            </a:r>
            <a:r>
              <a:rPr lang="x-none" altLang="x-none" sz="1000" dirty="0">
                <a:solidFill>
                  <a:prstClr val="black"/>
                </a:solidFill>
                <a:latin typeface="Arial" charset="0"/>
                <a:cs typeface="Arial" charset="0"/>
                <a:hlinkClick r:id="rId12"/>
              </a:rPr>
              <a:t>Creative Commons Attribution 4.0 International License</a:t>
            </a:r>
            <a:r>
              <a:rPr lang="x-none" altLang="x-none" sz="1000" dirty="0">
                <a:solidFill>
                  <a:prstClr val="black"/>
                </a:solidFill>
                <a:latin typeface="Arial" charset="0"/>
                <a:cs typeface="Arial" charset="0"/>
              </a:rPr>
              <a:t> ©2017 </a:t>
            </a:r>
          </a:p>
        </p:txBody>
      </p:sp>
    </p:spTree>
    <p:extLst>
      <p:ext uri="{BB962C8B-B14F-4D97-AF65-F5344CB8AC3E}">
        <p14:creationId xmlns:p14="http://schemas.microsoft.com/office/powerpoint/2010/main" val="290701417"/>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573EB493-5268-430C-AABF-A1278B32431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5A8563A0-1FC8-4C39-A616-304251C17FE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A6027D8-7340-4D81-934C-6AFD88B0E9A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8D76541-C777-4EEF-9EEA-7F1768105A02}" type="datetimeFigureOut">
              <a:rPr lang="en-US" smtClean="0"/>
              <a:t>2/21/2019</a:t>
            </a:fld>
            <a:endParaRPr lang="en-US"/>
          </a:p>
        </p:txBody>
      </p:sp>
      <p:sp>
        <p:nvSpPr>
          <p:cNvPr id="5" name="Footer Placeholder 4">
            <a:extLst>
              <a:ext uri="{FF2B5EF4-FFF2-40B4-BE49-F238E27FC236}">
                <a16:creationId xmlns:a16="http://schemas.microsoft.com/office/drawing/2014/main" xmlns="" id="{2421B932-7719-47E8-8650-4725FEFDE6F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C07AB020-167C-45DA-8038-971E6596C38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274AF9E-5898-4509-BF4A-5EF501F8728D}" type="slidenum">
              <a:rPr lang="en-US" smtClean="0"/>
              <a:t>‹#›</a:t>
            </a:fld>
            <a:endParaRPr lang="en-US"/>
          </a:p>
        </p:txBody>
      </p:sp>
    </p:spTree>
    <p:extLst>
      <p:ext uri="{BB962C8B-B14F-4D97-AF65-F5344CB8AC3E}">
        <p14:creationId xmlns:p14="http://schemas.microsoft.com/office/powerpoint/2010/main" val="756340954"/>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3.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3.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3.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3.xml"/><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3.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20723" y="3794046"/>
            <a:ext cx="5139672" cy="803275"/>
          </a:xfrm>
        </p:spPr>
        <p:txBody>
          <a:bodyPr rtlCol="0">
            <a:normAutofit fontScale="90000"/>
          </a:bodyPr>
          <a:lstStyle/>
          <a:p>
            <a:pPr eaLnBrk="1" fontAlgn="auto" hangingPunct="1">
              <a:spcAft>
                <a:spcPts val="0"/>
              </a:spcAft>
              <a:defRPr/>
            </a:pPr>
            <a:r>
              <a:rPr sz="3300" dirty="0">
                <a:latin typeface="Times New Roman" panose="02020603050405020304" pitchFamily="18" charset="0"/>
                <a:cs typeface="Times New Roman" panose="02020603050405020304" pitchFamily="18" charset="0"/>
              </a:rPr>
              <a:t/>
            </a:r>
            <a:br>
              <a:rPr sz="3300" dirty="0">
                <a:latin typeface="Times New Roman" panose="02020603050405020304" pitchFamily="18" charset="0"/>
                <a:cs typeface="Times New Roman" panose="02020603050405020304" pitchFamily="18" charset="0"/>
              </a:rPr>
            </a:br>
            <a:r>
              <a:rPr sz="3300" dirty="0">
                <a:latin typeface="Times New Roman" panose="02020603050405020304" pitchFamily="18" charset="0"/>
                <a:cs typeface="Times New Roman" panose="02020603050405020304" pitchFamily="18" charset="0"/>
              </a:rPr>
              <a:t/>
            </a:r>
            <a:br>
              <a:rPr sz="3300" dirty="0">
                <a:latin typeface="Times New Roman" panose="02020603050405020304" pitchFamily="18" charset="0"/>
                <a:cs typeface="Times New Roman" panose="02020603050405020304" pitchFamily="18" charset="0"/>
              </a:rPr>
            </a:br>
            <a:r>
              <a:rPr sz="2600" dirty="0">
                <a:cs typeface="Times New Roman" panose="02020603050405020304" pitchFamily="18" charset="0"/>
              </a:rPr>
              <a:t>Module II</a:t>
            </a:r>
            <a:br>
              <a:rPr sz="2600" dirty="0">
                <a:cs typeface="Times New Roman" panose="02020603050405020304" pitchFamily="18" charset="0"/>
              </a:rPr>
            </a:br>
            <a:r>
              <a:rPr lang="en-US" sz="2600" dirty="0">
                <a:cs typeface="Times New Roman" panose="02020603050405020304" pitchFamily="18" charset="0"/>
              </a:rPr>
              <a:t>Week 5: Cyber Governance</a:t>
            </a:r>
            <a:endParaRPr sz="2600" dirty="0">
              <a:cs typeface="Times New Roman" panose="02020603050405020304" pitchFamily="18" charset="0"/>
            </a:endParaRPr>
          </a:p>
        </p:txBody>
      </p:sp>
      <p:sp>
        <p:nvSpPr>
          <p:cNvPr id="12290" name="Subtitle 2"/>
          <p:cNvSpPr>
            <a:spLocks noGrp="1"/>
          </p:cNvSpPr>
          <p:nvPr>
            <p:ph type="body" sz="quarter" idx="13"/>
          </p:nvPr>
        </p:nvSpPr>
        <p:spPr>
          <a:xfrm>
            <a:off x="2442411" y="4824663"/>
            <a:ext cx="5149515" cy="649705"/>
          </a:xfrm>
        </p:spPr>
        <p:txBody>
          <a:bodyPr/>
          <a:lstStyle/>
          <a:p>
            <a:pPr eaLnBrk="1" hangingPunct="1"/>
            <a:r>
              <a:rPr lang="en-US" sz="2000" b="1" dirty="0">
                <a:solidFill>
                  <a:srgbClr val="2F5597"/>
                </a:solidFill>
                <a:cs typeface="Times New Roman" panose="02020603050405020304" pitchFamily="18" charset="0"/>
              </a:rPr>
              <a:t>Lesson 9: The Federal Agencies that Oversee Cyber Operations</a:t>
            </a:r>
          </a:p>
        </p:txBody>
      </p:sp>
      <p:sp>
        <p:nvSpPr>
          <p:cNvPr id="5" name="TextBox 4">
            <a:extLst>
              <a:ext uri="{FF2B5EF4-FFF2-40B4-BE49-F238E27FC236}">
                <a16:creationId xmlns:a16="http://schemas.microsoft.com/office/drawing/2014/main" xmlns="" id="{D0BC74CA-0867-4239-81A6-BD442489A158}"/>
              </a:ext>
            </a:extLst>
          </p:cNvPr>
          <p:cNvSpPr txBox="1"/>
          <p:nvPr/>
        </p:nvSpPr>
        <p:spPr>
          <a:xfrm>
            <a:off x="2236763" y="5580503"/>
            <a:ext cx="5373858" cy="600164"/>
          </a:xfrm>
          <a:prstGeom prst="rect">
            <a:avLst/>
          </a:prstGeom>
          <a:noFill/>
          <a:ln>
            <a:solidFill>
              <a:schemeClr val="accent5">
                <a:lumMod val="75000"/>
              </a:schemeClr>
            </a:solidFill>
          </a:ln>
        </p:spPr>
        <p:txBody>
          <a:bodyPr wrap="square" rtlCol="0">
            <a:spAutoFit/>
          </a:bodyPr>
          <a:lstStyle/>
          <a:p>
            <a:r>
              <a:rPr lang="en-US" sz="1100" dirty="0"/>
              <a:t>Lesson Author: Scott Sigmund Gartner, Professor of International Affairs and Director of the Penn State School of International Affairs. The author wishes to thank Chloe Stein for her assistance with this lesson.</a:t>
            </a:r>
            <a:endParaRPr lang="en-US" sz="900" dirty="0">
              <a:latin typeface="+mn-lt"/>
            </a:endParaRPr>
          </a:p>
        </p:txBody>
      </p:sp>
    </p:spTree>
    <p:extLst>
      <p:ext uri="{BB962C8B-B14F-4D97-AF65-F5344CB8AC3E}">
        <p14:creationId xmlns:p14="http://schemas.microsoft.com/office/powerpoint/2010/main" val="22935175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5" y="365126"/>
            <a:ext cx="7643805" cy="1325563"/>
          </a:xfrm>
        </p:spPr>
        <p:txBody>
          <a:bodyPr/>
          <a:lstStyle/>
          <a:p>
            <a:r>
              <a:rPr lang="en-US" dirty="0">
                <a:cs typeface="Times New Roman" panose="02020603050405020304" pitchFamily="18" charset="0"/>
              </a:rPr>
              <a:t>Central Intelligence Agency</a:t>
            </a:r>
            <a:br>
              <a:rPr lang="en-US" dirty="0">
                <a:cs typeface="Times New Roman" panose="02020603050405020304" pitchFamily="18" charset="0"/>
              </a:rPr>
            </a:br>
            <a:r>
              <a:rPr lang="en-US" dirty="0">
                <a:cs typeface="Times New Roman" panose="02020603050405020304" pitchFamily="18" charset="0"/>
              </a:rPr>
              <a:t>(CIA)</a:t>
            </a:r>
            <a:endParaRPr lang="en-US" dirty="0"/>
          </a:p>
        </p:txBody>
      </p:sp>
      <p:sp>
        <p:nvSpPr>
          <p:cNvPr id="3" name="Content Placeholder 2"/>
          <p:cNvSpPr>
            <a:spLocks noGrp="1"/>
          </p:cNvSpPr>
          <p:nvPr>
            <p:ph idx="1"/>
          </p:nvPr>
        </p:nvSpPr>
        <p:spPr>
          <a:xfrm>
            <a:off x="628650" y="1900051"/>
            <a:ext cx="7886700" cy="4276911"/>
          </a:xfrm>
        </p:spPr>
        <p:txBody>
          <a:bodyPr/>
          <a:lstStyle/>
          <a:p>
            <a:pPr marL="0" indent="0">
              <a:lnSpc>
                <a:spcPct val="100000"/>
              </a:lnSpc>
              <a:spcBef>
                <a:spcPts val="0"/>
              </a:spcBef>
              <a:buNone/>
            </a:pPr>
            <a:r>
              <a:rPr lang="en-US" dirty="0"/>
              <a:t>The civilian foreign intelligence service of the U.S. government</a:t>
            </a:r>
          </a:p>
          <a:p>
            <a:pPr marL="0" indent="0">
              <a:lnSpc>
                <a:spcPct val="100000"/>
              </a:lnSpc>
              <a:spcBef>
                <a:spcPts val="0"/>
              </a:spcBef>
              <a:buNone/>
            </a:pPr>
            <a:endParaRPr lang="en-US" dirty="0"/>
          </a:p>
          <a:p>
            <a:pPr marL="0" indent="0">
              <a:lnSpc>
                <a:spcPct val="100000"/>
              </a:lnSpc>
              <a:spcBef>
                <a:spcPts val="0"/>
              </a:spcBef>
              <a:buNone/>
            </a:pPr>
            <a:r>
              <a:rPr lang="en-US" dirty="0"/>
              <a:t>Is an independent government agency</a:t>
            </a:r>
          </a:p>
          <a:p>
            <a:pPr marL="0" indent="0">
              <a:lnSpc>
                <a:spcPct val="100000"/>
              </a:lnSpc>
              <a:spcBef>
                <a:spcPts val="0"/>
              </a:spcBef>
              <a:buNone/>
            </a:pPr>
            <a:endParaRPr lang="en-US" dirty="0"/>
          </a:p>
          <a:p>
            <a:pPr marL="0" indent="0">
              <a:lnSpc>
                <a:spcPct val="100000"/>
              </a:lnSpc>
              <a:spcBef>
                <a:spcPts val="0"/>
              </a:spcBef>
              <a:buNone/>
            </a:pPr>
            <a:r>
              <a:rPr lang="en-US" dirty="0"/>
              <a:t>Provides national security intelligence to the government</a:t>
            </a:r>
            <a:r>
              <a:rPr lang="en-US" baseline="30000" dirty="0"/>
              <a:t>11</a:t>
            </a:r>
          </a:p>
          <a:p>
            <a:pPr marL="0" indent="0">
              <a:lnSpc>
                <a:spcPct val="100000"/>
              </a:lnSpc>
              <a:spcBef>
                <a:spcPts val="0"/>
              </a:spcBef>
              <a:buNone/>
            </a:pPr>
            <a:endParaRPr lang="en-US" dirty="0"/>
          </a:p>
          <a:p>
            <a:pPr marL="0" indent="0">
              <a:lnSpc>
                <a:spcPct val="100000"/>
              </a:lnSpc>
              <a:spcBef>
                <a:spcPts val="0"/>
              </a:spcBef>
              <a:buNone/>
            </a:pPr>
            <a:r>
              <a:rPr lang="en-US" dirty="0"/>
              <a:t>Uses the Intelligence Cycle to carry out its objectives</a:t>
            </a:r>
            <a:r>
              <a:rPr lang="en-US" baseline="30000" dirty="0"/>
              <a:t>11</a:t>
            </a:r>
          </a:p>
          <a:p>
            <a:pPr marL="0" indent="0">
              <a:lnSpc>
                <a:spcPct val="100000"/>
              </a:lnSpc>
              <a:spcBef>
                <a:spcPts val="0"/>
              </a:spcBef>
              <a:buNone/>
            </a:pPr>
            <a:endParaRPr lang="en-US" dirty="0"/>
          </a:p>
          <a:p>
            <a:pPr marL="0" indent="0">
              <a:lnSpc>
                <a:spcPct val="100000"/>
              </a:lnSpc>
              <a:spcBef>
                <a:spcPts val="0"/>
              </a:spcBef>
              <a:buNone/>
            </a:pPr>
            <a:r>
              <a:rPr lang="en-US" dirty="0"/>
              <a:t>Mission</a:t>
            </a:r>
          </a:p>
          <a:p>
            <a:pPr lvl="1">
              <a:lnSpc>
                <a:spcPct val="100000"/>
              </a:lnSpc>
              <a:spcBef>
                <a:spcPts val="0"/>
              </a:spcBef>
            </a:pPr>
            <a:r>
              <a:rPr lang="en-US" dirty="0"/>
              <a:t>“Preempt threats and further U.S. national security objectives by collecting intelligence that matters, producing objective all-source analysis, conducting effective covert action as directed by the President, and safeguarding the secrets that help keep our Nation safe.”</a:t>
            </a:r>
            <a:r>
              <a:rPr lang="en-US" baseline="30000" dirty="0"/>
              <a:t>12</a:t>
            </a:r>
          </a:p>
        </p:txBody>
      </p:sp>
      <p:pic>
        <p:nvPicPr>
          <p:cNvPr id="5" name="Picture 4"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763" t="3948" r="35188" b="4053"/>
          <a:stretch/>
        </p:blipFill>
        <p:spPr bwMode="auto">
          <a:xfrm>
            <a:off x="63054" y="56674"/>
            <a:ext cx="1305115" cy="13319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28650" y="6288254"/>
            <a:ext cx="6485860" cy="400110"/>
          </a:xfrm>
          <a:prstGeom prst="rect">
            <a:avLst/>
          </a:prstGeom>
          <a:noFill/>
        </p:spPr>
        <p:txBody>
          <a:bodyPr wrap="square" rtlCol="0">
            <a:spAutoFit/>
          </a:bodyPr>
          <a:lstStyle/>
          <a:p>
            <a:r>
              <a:rPr lang="en-US" sz="1000" dirty="0">
                <a:cs typeface="Arial" panose="020B0604020202020204" pitchFamily="34" charset="0"/>
              </a:rPr>
              <a:t>11. Today’s CIA: https://www.cia.gov/about-cia/todays-cia (accessed 6/4/2018)</a:t>
            </a:r>
          </a:p>
          <a:p>
            <a:r>
              <a:rPr lang="en-US" sz="1000" dirty="0">
                <a:cs typeface="Arial" panose="020B0604020202020204" pitchFamily="34" charset="0"/>
              </a:rPr>
              <a:t>12. CIA Vision, Mission, Ethos &amp; Challenges: https://www.cia.gov/about-cia/cia-vision-mission-values (accessed 6/4/2018)</a:t>
            </a:r>
          </a:p>
        </p:txBody>
      </p:sp>
    </p:spTree>
    <p:extLst>
      <p:ext uri="{BB962C8B-B14F-4D97-AF65-F5344CB8AC3E}">
        <p14:creationId xmlns:p14="http://schemas.microsoft.com/office/powerpoint/2010/main" val="1253477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52352" y="365126"/>
            <a:ext cx="6962997" cy="1023523"/>
          </a:xfrm>
        </p:spPr>
        <p:txBody>
          <a:bodyPr/>
          <a:lstStyle/>
          <a:p>
            <a:r>
              <a:rPr lang="en-US" dirty="0">
                <a:cs typeface="Times New Roman" panose="02020603050405020304" pitchFamily="18" charset="0"/>
              </a:rPr>
              <a:t>The Intelligence Cycle</a:t>
            </a:r>
            <a:endParaRPr lang="en-US" dirty="0"/>
          </a:p>
        </p:txBody>
      </p:sp>
      <p:pic>
        <p:nvPicPr>
          <p:cNvPr id="6" name="Picture 2" descr="The Intelligence Cycle begins with planning the direction a given intelligence program. The second step in the cycle is collection, which is the where and how of data collection and analysis. The third step is processing, which is the collation, validation, and evaluation of the collected data to determine relevance and usefulness. The fourth step is analysis and production, in which the data is assessed for accuracy, relevance, and completeness in satisfying the original requirements. The fifth step is dissemination and feedback, which is when the right information is given to the right person at the right time. After the fifth step the cycle begins again, with a new plan and direction." title="The Intelligence Cycle"/>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1782" b="-1"/>
          <a:stretch/>
        </p:blipFill>
        <p:spPr bwMode="auto">
          <a:xfrm>
            <a:off x="1" y="1388649"/>
            <a:ext cx="9144000" cy="4933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763" t="3948" r="35188" b="4053"/>
          <a:stretch/>
        </p:blipFill>
        <p:spPr bwMode="auto">
          <a:xfrm>
            <a:off x="63054" y="56674"/>
            <a:ext cx="1305115" cy="1331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389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68169" y="1"/>
            <a:ext cx="7169534" cy="1038578"/>
          </a:xfrm>
        </p:spPr>
        <p:txBody>
          <a:bodyPr/>
          <a:lstStyle/>
          <a:p>
            <a:r>
              <a:rPr lang="en-US" dirty="0">
                <a:cs typeface="Times New Roman" panose="02020603050405020304" pitchFamily="18" charset="0"/>
              </a:rPr>
              <a:t>CIA Organizational Chart</a:t>
            </a:r>
            <a:r>
              <a:rPr lang="en-US" baseline="30000" dirty="0">
                <a:cs typeface="Times New Roman" panose="02020603050405020304" pitchFamily="18" charset="0"/>
              </a:rPr>
              <a:t>13</a:t>
            </a:r>
            <a:endParaRPr lang="en-US" baseline="30000" dirty="0"/>
          </a:p>
        </p:txBody>
      </p:sp>
      <p:grpSp>
        <p:nvGrpSpPr>
          <p:cNvPr id="7" name="Group 6" descr="The CIA is headed by The Director of the CIA and contains five main branches along with global mission centers. The branch targeting cyber security is the directorate of Digital Innovation, which comprises five divisions: Agency Data Office, Center for Cyber Intelligence, Information Technology Enterprise, Open Source Enterprise, and Talent Office." title="CIA Organizational Chart"/>
          <p:cNvGrpSpPr/>
          <p:nvPr/>
        </p:nvGrpSpPr>
        <p:grpSpPr>
          <a:xfrm>
            <a:off x="0" y="903110"/>
            <a:ext cx="9144000" cy="5463823"/>
            <a:chOff x="0" y="756744"/>
            <a:chExt cx="9144000" cy="6101256"/>
          </a:xfrm>
        </p:grpSpPr>
        <p:pic>
          <p:nvPicPr>
            <p:cNvPr id="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56744"/>
              <a:ext cx="9144000" cy="6101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5875" y="756744"/>
              <a:ext cx="1439333" cy="1630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 name="Picture 4"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4763" t="3948" r="35188" b="4053"/>
          <a:stretch/>
        </p:blipFill>
        <p:spPr bwMode="auto">
          <a:xfrm>
            <a:off x="63054" y="56674"/>
            <a:ext cx="1305115" cy="133197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4485" y="6472058"/>
            <a:ext cx="8917173" cy="246221"/>
          </a:xfrm>
          <a:prstGeom prst="rect">
            <a:avLst/>
          </a:prstGeom>
          <a:noFill/>
        </p:spPr>
        <p:txBody>
          <a:bodyPr wrap="square" rtlCol="0">
            <a:spAutoFit/>
          </a:bodyPr>
          <a:lstStyle/>
          <a:p>
            <a:r>
              <a:rPr lang="en-US" sz="1000" dirty="0">
                <a:cs typeface="Arial" panose="020B0604020202020204" pitchFamily="34" charset="0"/>
              </a:rPr>
              <a:t>13. CIA Organizational Chart: https://www.cia.gov/about-cia/leadership/cia-organization-chart.html (accessed 5/29/18)</a:t>
            </a:r>
          </a:p>
        </p:txBody>
      </p:sp>
    </p:spTree>
    <p:extLst>
      <p:ext uri="{BB962C8B-B14F-4D97-AF65-F5344CB8AC3E}">
        <p14:creationId xmlns:p14="http://schemas.microsoft.com/office/powerpoint/2010/main" val="3845052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365127"/>
            <a:ext cx="7169534" cy="1107414"/>
          </a:xfrm>
        </p:spPr>
        <p:txBody>
          <a:bodyPr/>
          <a:lstStyle/>
          <a:p>
            <a:r>
              <a:rPr lang="en-US" dirty="0">
                <a:cs typeface="Times New Roman" panose="02020603050405020304" pitchFamily="18" charset="0"/>
              </a:rPr>
              <a:t>The CIA Triad for Information Security</a:t>
            </a:r>
          </a:p>
        </p:txBody>
      </p:sp>
      <p:sp>
        <p:nvSpPr>
          <p:cNvPr id="3" name="Content Placeholder 2"/>
          <p:cNvSpPr>
            <a:spLocks noGrp="1"/>
          </p:cNvSpPr>
          <p:nvPr>
            <p:ph idx="1"/>
          </p:nvPr>
        </p:nvSpPr>
        <p:spPr>
          <a:xfrm>
            <a:off x="628650" y="1535290"/>
            <a:ext cx="7886700" cy="4641674"/>
          </a:xfrm>
        </p:spPr>
        <p:txBody>
          <a:bodyPr/>
          <a:lstStyle/>
          <a:p>
            <a:pPr marL="0" indent="0">
              <a:buNone/>
            </a:pPr>
            <a:r>
              <a:rPr lang="en-US" dirty="0"/>
              <a:t>The three goals of information security models</a:t>
            </a:r>
            <a:r>
              <a:rPr lang="en-US" baseline="30000" dirty="0"/>
              <a:t>14 </a:t>
            </a:r>
            <a:r>
              <a:rPr lang="en-US" dirty="0"/>
              <a:t>are reflected in the CIA Triad</a:t>
            </a:r>
          </a:p>
          <a:p>
            <a:pPr marL="0" indent="0">
              <a:buNone/>
            </a:pPr>
            <a:endParaRPr lang="en-US" dirty="0"/>
          </a:p>
          <a:p>
            <a:pPr marL="0" indent="0">
              <a:buNone/>
            </a:pPr>
            <a:r>
              <a:rPr lang="en-US" i="1" dirty="0"/>
              <a:t>Confidentiality</a:t>
            </a:r>
          </a:p>
          <a:p>
            <a:pPr lvl="1"/>
            <a:r>
              <a:rPr lang="en-US" dirty="0"/>
              <a:t>The measures taken to ensure that data is kept private</a:t>
            </a:r>
          </a:p>
          <a:p>
            <a:pPr lvl="1"/>
            <a:r>
              <a:rPr lang="en-US" dirty="0"/>
              <a:t>Ex: data encryption, two-factor authentication, biometric verification</a:t>
            </a:r>
          </a:p>
          <a:p>
            <a:pPr lvl="1"/>
            <a:endParaRPr lang="en-US" sz="1000" dirty="0"/>
          </a:p>
          <a:p>
            <a:pPr marL="0" indent="0">
              <a:buNone/>
            </a:pPr>
            <a:r>
              <a:rPr lang="en-US" i="1" dirty="0"/>
              <a:t>Integrity</a:t>
            </a:r>
          </a:p>
          <a:p>
            <a:pPr lvl="1"/>
            <a:r>
              <a:rPr lang="en-US" dirty="0"/>
              <a:t>Ensuring that the data hasn’t been altered or changed without authorization</a:t>
            </a:r>
          </a:p>
          <a:p>
            <a:pPr lvl="1"/>
            <a:r>
              <a:rPr lang="en-US" dirty="0"/>
              <a:t>Ex: user access controls, backups and redundancies</a:t>
            </a:r>
          </a:p>
          <a:p>
            <a:pPr lvl="1"/>
            <a:endParaRPr lang="en-US" sz="1000" dirty="0"/>
          </a:p>
          <a:p>
            <a:pPr marL="0" indent="0">
              <a:buNone/>
            </a:pPr>
            <a:r>
              <a:rPr lang="en-US" i="1" dirty="0"/>
              <a:t>Availability</a:t>
            </a:r>
          </a:p>
          <a:p>
            <a:pPr lvl="1"/>
            <a:r>
              <a:rPr lang="en-US" dirty="0"/>
              <a:t>Ensuring the system can be used as anticipated so that a lack of availability cannot be exploited</a:t>
            </a:r>
          </a:p>
          <a:p>
            <a:pPr lvl="1"/>
            <a:r>
              <a:rPr lang="en-US" dirty="0"/>
              <a:t>EX: maintaining hardware, upgrading systems, adequate bandwidth</a:t>
            </a:r>
          </a:p>
          <a:p>
            <a:pPr marL="0" indent="0">
              <a:buNone/>
            </a:pPr>
            <a:endParaRPr lang="en-US"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08" y="45787"/>
            <a:ext cx="1260408" cy="1304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99613" y="6301945"/>
            <a:ext cx="8215737" cy="400110"/>
          </a:xfrm>
          <a:prstGeom prst="rect">
            <a:avLst/>
          </a:prstGeom>
          <a:noFill/>
        </p:spPr>
        <p:txBody>
          <a:bodyPr wrap="square" rtlCol="0">
            <a:spAutoFit/>
          </a:bodyPr>
          <a:lstStyle/>
          <a:p>
            <a:r>
              <a:rPr lang="en-US" sz="1000" dirty="0">
                <a:cs typeface="Arial" panose="020B0604020202020204" pitchFamily="34" charset="0"/>
              </a:rPr>
              <a:t>14. Cybersecurity and cyberwar: what everyone needs to know, Singer, P. W; Friedman, Allan (accessed 6/8/2018). Definition confidentiality, integrity, and availability (CIA triad): https://whatis.techtarget.com/definition/Confidentiality-integrity-and-availability-CIA (accessed 6/8/2018)</a:t>
            </a:r>
          </a:p>
        </p:txBody>
      </p:sp>
    </p:spTree>
    <p:extLst>
      <p:ext uri="{BB962C8B-B14F-4D97-AF65-F5344CB8AC3E}">
        <p14:creationId xmlns:p14="http://schemas.microsoft.com/office/powerpoint/2010/main" val="3419576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491106" y="365127"/>
            <a:ext cx="7024244" cy="801522"/>
          </a:xfrm>
        </p:spPr>
        <p:txBody>
          <a:bodyPr/>
          <a:lstStyle/>
          <a:p>
            <a:r>
              <a:rPr lang="en-US" dirty="0">
                <a:cs typeface="Times New Roman" panose="02020603050405020304" pitchFamily="18" charset="0"/>
              </a:rPr>
              <a:t>CIA Triad</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408" y="45787"/>
            <a:ext cx="1260408" cy="1304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0" name="Group 19" descr="A picture of the CIA Triad and its parts: Confidentiality, Integrity, and Availability." title="CIA Triad"/>
          <p:cNvGrpSpPr/>
          <p:nvPr/>
        </p:nvGrpSpPr>
        <p:grpSpPr>
          <a:xfrm>
            <a:off x="1983666" y="1068779"/>
            <a:ext cx="5450287" cy="5174405"/>
            <a:chOff x="1985618" y="1141422"/>
            <a:chExt cx="5477156" cy="5232391"/>
          </a:xfrm>
        </p:grpSpPr>
        <p:sp>
          <p:nvSpPr>
            <p:cNvPr id="18" name="Isosceles Triangle 17"/>
            <p:cNvSpPr/>
            <p:nvPr/>
          </p:nvSpPr>
          <p:spPr>
            <a:xfrm rot="18000000">
              <a:off x="1806609" y="1325119"/>
              <a:ext cx="2595628" cy="2237610"/>
            </a:xfrm>
            <a:prstGeom prst="triangl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Isosceles Triangle 15"/>
            <p:cNvSpPr/>
            <p:nvPr/>
          </p:nvSpPr>
          <p:spPr>
            <a:xfrm rot="3600000">
              <a:off x="5042355" y="1320712"/>
              <a:ext cx="2599710" cy="224112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Isosceles Triangle 18"/>
            <p:cNvSpPr/>
            <p:nvPr/>
          </p:nvSpPr>
          <p:spPr>
            <a:xfrm rot="10800000">
              <a:off x="3408522" y="4109460"/>
              <a:ext cx="2626649" cy="2264353"/>
            </a:xfrm>
            <a:prstGeom prst="triangl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Isosceles Triangle 16"/>
            <p:cNvSpPr/>
            <p:nvPr/>
          </p:nvSpPr>
          <p:spPr>
            <a:xfrm>
              <a:off x="3388743" y="1878872"/>
              <a:ext cx="2646428" cy="2230588"/>
            </a:xfrm>
            <a:prstGeom prst="triangl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Box 9"/>
            <p:cNvSpPr txBox="1">
              <a:spLocks noChangeArrowheads="1"/>
            </p:cNvSpPr>
            <p:nvPr/>
          </p:nvSpPr>
          <p:spPr bwMode="auto">
            <a:xfrm>
              <a:off x="4011283" y="3068959"/>
              <a:ext cx="1483743" cy="466155"/>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CIA Triad</a:t>
              </a:r>
              <a:endParaRPr kumimoji="0" lang="en-US" altLang="en-US" sz="2400" b="0" i="0" u="none" strike="noStrike" cap="none" normalizeH="0" baseline="0" dirty="0">
                <a:ln>
                  <a:noFill/>
                </a:ln>
                <a:effectLst/>
                <a:latin typeface="Arial" panose="020B0604020202020204" pitchFamily="34" charset="0"/>
              </a:endParaRPr>
            </a:p>
          </p:txBody>
        </p:sp>
        <p:sp>
          <p:nvSpPr>
            <p:cNvPr id="12" name="Text Box 7"/>
            <p:cNvSpPr txBox="1">
              <a:spLocks noChangeArrowheads="1"/>
            </p:cNvSpPr>
            <p:nvPr/>
          </p:nvSpPr>
          <p:spPr bwMode="auto">
            <a:xfrm>
              <a:off x="5280741" y="2116898"/>
              <a:ext cx="1511300" cy="327025"/>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rgbClr val="E7E6E6"/>
                  </a:solidFill>
                  <a:effectLst/>
                  <a:latin typeface="Calibri" panose="020F0502020204030204" pitchFamily="34" charset="0"/>
                  <a:ea typeface="Calibri" panose="020F0502020204030204" pitchFamily="34" charset="0"/>
                  <a:cs typeface="Times New Roman" panose="02020603050405020304" pitchFamily="18" charset="0"/>
                </a:rPr>
                <a:t>Integrity</a:t>
              </a:r>
              <a:endParaRPr kumimoji="0" lang="en-US" altLang="en-US" sz="2100" b="0" i="0" u="none" strike="noStrike" cap="none" normalizeH="0" baseline="0" dirty="0">
                <a:ln>
                  <a:noFill/>
                </a:ln>
                <a:solidFill>
                  <a:schemeClr val="tx1"/>
                </a:solidFill>
                <a:effectLst/>
                <a:latin typeface="Arial" panose="020B0604020202020204" pitchFamily="34" charset="0"/>
              </a:endParaRPr>
            </a:p>
          </p:txBody>
        </p:sp>
        <p:sp>
          <p:nvSpPr>
            <p:cNvPr id="13" name="Text Box 8"/>
            <p:cNvSpPr txBox="1">
              <a:spLocks noChangeArrowheads="1"/>
            </p:cNvSpPr>
            <p:nvPr/>
          </p:nvSpPr>
          <p:spPr bwMode="auto">
            <a:xfrm>
              <a:off x="4011283" y="4384307"/>
              <a:ext cx="1511300" cy="327025"/>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rgbClr val="E7E6E6"/>
                  </a:solidFill>
                  <a:effectLst/>
                  <a:latin typeface="Calibri" panose="020F0502020204030204" pitchFamily="34" charset="0"/>
                  <a:ea typeface="Calibri" panose="020F0502020204030204" pitchFamily="34" charset="0"/>
                  <a:cs typeface="Times New Roman" panose="02020603050405020304" pitchFamily="18" charset="0"/>
                </a:rPr>
                <a:t>Availability</a:t>
              </a:r>
              <a:endParaRPr kumimoji="0" lang="en-US" altLang="en-US" sz="2100" b="0" i="0" u="none" strike="noStrike" cap="none" normalizeH="0" baseline="0" dirty="0">
                <a:ln>
                  <a:noFill/>
                </a:ln>
                <a:solidFill>
                  <a:schemeClr val="tx1"/>
                </a:solidFill>
                <a:effectLst/>
                <a:latin typeface="Arial" panose="020B0604020202020204" pitchFamily="34" charset="0"/>
              </a:endParaRPr>
            </a:p>
          </p:txBody>
        </p:sp>
        <p:sp>
          <p:nvSpPr>
            <p:cNvPr id="11" name="Text Box 6"/>
            <p:cNvSpPr txBox="1">
              <a:spLocks noChangeArrowheads="1"/>
            </p:cNvSpPr>
            <p:nvPr/>
          </p:nvSpPr>
          <p:spPr bwMode="auto">
            <a:xfrm>
              <a:off x="2468242" y="2116898"/>
              <a:ext cx="1880558" cy="327025"/>
            </a:xfrm>
            <a:prstGeom prst="rect">
              <a:avLst/>
            </a:prstGeom>
            <a:noFill/>
            <a:ln w="6350">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rgbClr val="E7E6E6"/>
                  </a:solidFill>
                  <a:effectLst/>
                  <a:latin typeface="Calibri" panose="020F0502020204030204" pitchFamily="34" charset="0"/>
                  <a:ea typeface="Calibri" panose="020F0502020204030204" pitchFamily="34" charset="0"/>
                  <a:cs typeface="Times New Roman" panose="02020603050405020304" pitchFamily="18" charset="0"/>
                </a:rPr>
                <a:t>Confidentiality</a:t>
              </a:r>
              <a:endParaRPr kumimoji="0" lang="en-US" altLang="en-US" sz="21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927032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365126"/>
            <a:ext cx="7169534" cy="1325563"/>
          </a:xfrm>
        </p:spPr>
        <p:txBody>
          <a:bodyPr/>
          <a:lstStyle/>
          <a:p>
            <a:r>
              <a:rPr lang="en-US" dirty="0">
                <a:cs typeface="Times New Roman" panose="02020603050405020304" pitchFamily="18" charset="0"/>
              </a:rPr>
              <a:t>Department of Homeland Security</a:t>
            </a:r>
            <a:br>
              <a:rPr lang="en-US" dirty="0">
                <a:cs typeface="Times New Roman" panose="02020603050405020304" pitchFamily="18" charset="0"/>
              </a:rPr>
            </a:br>
            <a:r>
              <a:rPr lang="en-US" dirty="0">
                <a:cs typeface="Times New Roman" panose="02020603050405020304" pitchFamily="18" charset="0"/>
              </a:rPr>
              <a:t>(DHS)</a:t>
            </a:r>
            <a:endParaRPr lang="en-US" dirty="0"/>
          </a:p>
        </p:txBody>
      </p:sp>
      <p:sp>
        <p:nvSpPr>
          <p:cNvPr id="3" name="Content Placeholder 2"/>
          <p:cNvSpPr>
            <a:spLocks noGrp="1"/>
          </p:cNvSpPr>
          <p:nvPr>
            <p:ph idx="1"/>
          </p:nvPr>
        </p:nvSpPr>
        <p:spPr>
          <a:xfrm>
            <a:off x="628650" y="1801873"/>
            <a:ext cx="7886700" cy="4300662"/>
          </a:xfrm>
        </p:spPr>
        <p:txBody>
          <a:bodyPr/>
          <a:lstStyle/>
          <a:p>
            <a:pPr marL="0" indent="0">
              <a:lnSpc>
                <a:spcPct val="100000"/>
              </a:lnSpc>
              <a:spcBef>
                <a:spcPts val="600"/>
              </a:spcBef>
              <a:buNone/>
            </a:pPr>
            <a:r>
              <a:rPr lang="en-US" dirty="0"/>
              <a:t>Is a Cabinet level defense agency </a:t>
            </a:r>
          </a:p>
          <a:p>
            <a:pPr>
              <a:lnSpc>
                <a:spcPct val="100000"/>
              </a:lnSpc>
              <a:spcBef>
                <a:spcPts val="0"/>
              </a:spcBef>
            </a:pPr>
            <a:endParaRPr lang="en-US" sz="1000" dirty="0"/>
          </a:p>
          <a:p>
            <a:pPr marL="0" indent="0">
              <a:lnSpc>
                <a:spcPct val="100000"/>
              </a:lnSpc>
              <a:spcBef>
                <a:spcPts val="600"/>
              </a:spcBef>
              <a:buNone/>
            </a:pPr>
            <a:r>
              <a:rPr lang="en-US" dirty="0"/>
              <a:t>Mission: “The vision of homeland security is to ensure a homeland that is safe, secure, and resilient against terrorism and other hazards.”</a:t>
            </a:r>
            <a:r>
              <a:rPr lang="en-US" baseline="30000" dirty="0"/>
              <a:t>15</a:t>
            </a:r>
          </a:p>
          <a:p>
            <a:pPr>
              <a:lnSpc>
                <a:spcPct val="100000"/>
              </a:lnSpc>
              <a:spcBef>
                <a:spcPts val="0"/>
              </a:spcBef>
            </a:pPr>
            <a:endParaRPr lang="en-US" sz="1000" dirty="0"/>
          </a:p>
          <a:p>
            <a:pPr marL="0" indent="0">
              <a:lnSpc>
                <a:spcPct val="100000"/>
              </a:lnSpc>
              <a:spcBef>
                <a:spcPts val="600"/>
              </a:spcBef>
              <a:buNone/>
            </a:pPr>
            <a:r>
              <a:rPr lang="en-US" dirty="0"/>
              <a:t>DHS has five core missions:</a:t>
            </a:r>
            <a:r>
              <a:rPr lang="en-US" baseline="30000" dirty="0"/>
              <a:t>16</a:t>
            </a:r>
          </a:p>
          <a:p>
            <a:pPr lvl="1">
              <a:lnSpc>
                <a:spcPct val="100000"/>
              </a:lnSpc>
              <a:spcBef>
                <a:spcPts val="0"/>
              </a:spcBef>
            </a:pPr>
            <a:r>
              <a:rPr lang="en-US" dirty="0"/>
              <a:t>Prevent terrorism and enhancing security</a:t>
            </a:r>
          </a:p>
          <a:p>
            <a:pPr lvl="1">
              <a:lnSpc>
                <a:spcPct val="100000"/>
              </a:lnSpc>
              <a:spcBef>
                <a:spcPts val="0"/>
              </a:spcBef>
            </a:pPr>
            <a:r>
              <a:rPr lang="en-US" dirty="0"/>
              <a:t>Secure and manage our borders</a:t>
            </a:r>
          </a:p>
          <a:p>
            <a:pPr lvl="1">
              <a:lnSpc>
                <a:spcPct val="100000"/>
              </a:lnSpc>
              <a:spcBef>
                <a:spcPts val="0"/>
              </a:spcBef>
            </a:pPr>
            <a:r>
              <a:rPr lang="en-US" dirty="0"/>
              <a:t>Enforce and administer our immigration laws</a:t>
            </a:r>
          </a:p>
          <a:p>
            <a:pPr lvl="1">
              <a:lnSpc>
                <a:spcPct val="100000"/>
              </a:lnSpc>
              <a:spcBef>
                <a:spcPts val="0"/>
              </a:spcBef>
            </a:pPr>
            <a:r>
              <a:rPr lang="en-US" dirty="0"/>
              <a:t>Safeguard and secure cyberspace</a:t>
            </a:r>
          </a:p>
          <a:p>
            <a:pPr lvl="1">
              <a:lnSpc>
                <a:spcPct val="100000"/>
              </a:lnSpc>
              <a:spcBef>
                <a:spcPts val="0"/>
              </a:spcBef>
            </a:pPr>
            <a:r>
              <a:rPr lang="en-US" dirty="0"/>
              <a:t>Ensure resilience to disasters</a:t>
            </a:r>
          </a:p>
          <a:p>
            <a:pPr marL="342900" lvl="1" indent="0">
              <a:lnSpc>
                <a:spcPct val="100000"/>
              </a:lnSpc>
              <a:spcBef>
                <a:spcPts val="0"/>
              </a:spcBef>
              <a:buNone/>
            </a:pPr>
            <a:endParaRPr lang="en-US" sz="1000" dirty="0"/>
          </a:p>
          <a:p>
            <a:pPr marL="0" indent="0">
              <a:lnSpc>
                <a:spcPct val="100000"/>
              </a:lnSpc>
              <a:spcBef>
                <a:spcPts val="600"/>
              </a:spcBef>
              <a:buNone/>
            </a:pPr>
            <a:r>
              <a:rPr lang="en-US" dirty="0"/>
              <a:t>Created in response to the September 11 terrorist attacks</a:t>
            </a:r>
          </a:p>
          <a:p>
            <a:endParaRPr lang="en-US" dirty="0"/>
          </a:p>
        </p:txBody>
      </p:sp>
      <p:pic>
        <p:nvPicPr>
          <p:cNvPr id="6" name="Picture 11" descr="Image result for DHS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08" y="94964"/>
            <a:ext cx="1260408" cy="12553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45115" y="6294858"/>
            <a:ext cx="7414437" cy="400110"/>
          </a:xfrm>
          <a:prstGeom prst="rect">
            <a:avLst/>
          </a:prstGeom>
          <a:noFill/>
        </p:spPr>
        <p:txBody>
          <a:bodyPr wrap="square" rtlCol="0">
            <a:spAutoFit/>
          </a:bodyPr>
          <a:lstStyle/>
          <a:p>
            <a:r>
              <a:rPr lang="en-US" sz="1000" dirty="0">
                <a:cs typeface="Arial" panose="020B0604020202020204" pitchFamily="34" charset="0"/>
              </a:rPr>
              <a:t>15. Out Mission: https://www.dhs.gov/our-mission (accessed 6/3/2018)</a:t>
            </a:r>
          </a:p>
          <a:p>
            <a:r>
              <a:rPr lang="en-US" sz="1000" dirty="0">
                <a:cs typeface="Arial" panose="020B0604020202020204" pitchFamily="34" charset="0"/>
              </a:rPr>
              <a:t>16. Creation of the Department of Homeland Security: https://www.dhs.gov/creation-department-homeland-security (accessed 6/3/2018)</a:t>
            </a:r>
          </a:p>
        </p:txBody>
      </p:sp>
    </p:spTree>
    <p:extLst>
      <p:ext uri="{BB962C8B-B14F-4D97-AF65-F5344CB8AC3E}">
        <p14:creationId xmlns:p14="http://schemas.microsoft.com/office/powerpoint/2010/main" val="7402519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220717"/>
            <a:ext cx="7169534" cy="1129644"/>
          </a:xfrm>
        </p:spPr>
        <p:txBody>
          <a:bodyPr/>
          <a:lstStyle/>
          <a:p>
            <a:r>
              <a:rPr lang="en-US" dirty="0">
                <a:cs typeface="Times New Roman" panose="02020603050405020304" pitchFamily="18" charset="0"/>
              </a:rPr>
              <a:t>DHS Organizational Chart</a:t>
            </a:r>
            <a:r>
              <a:rPr lang="en-US" baseline="30000" dirty="0">
                <a:cs typeface="Times New Roman" panose="02020603050405020304" pitchFamily="18" charset="0"/>
              </a:rPr>
              <a:t>17</a:t>
            </a:r>
          </a:p>
        </p:txBody>
      </p:sp>
      <p:pic>
        <p:nvPicPr>
          <p:cNvPr id="7" name="Picture 1" descr="The DHS is headed by The Secretary of Homeland Security and contains three levels of branches. The branch targeting cyber security is on the first level and is within the Science and Technology Directorate." title="DHS Organizational Chart"/>
          <p:cNvPicPr>
            <a:picLocks noChangeAspect="1" noChangeArrowheads="1"/>
          </p:cNvPicPr>
          <p:nvPr/>
        </p:nvPicPr>
        <p:blipFill rotWithShape="1">
          <a:blip r:embed="rId3">
            <a:extLst>
              <a:ext uri="{28A0092B-C50C-407E-A947-70E740481C1C}">
                <a14:useLocalDpi xmlns:a14="http://schemas.microsoft.com/office/drawing/2010/main" val="0"/>
              </a:ext>
            </a:extLst>
          </a:blip>
          <a:srcRect r="267"/>
          <a:stretch/>
        </p:blipFill>
        <p:spPr bwMode="auto">
          <a:xfrm>
            <a:off x="-1" y="1495424"/>
            <a:ext cx="9144001" cy="4600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11" descr="Image result for DHS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408" y="94964"/>
            <a:ext cx="1260408" cy="12553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90310" y="6435628"/>
            <a:ext cx="4862624" cy="246221"/>
          </a:xfrm>
          <a:prstGeom prst="rect">
            <a:avLst/>
          </a:prstGeom>
          <a:noFill/>
        </p:spPr>
        <p:txBody>
          <a:bodyPr wrap="square" rtlCol="0">
            <a:spAutoFit/>
          </a:bodyPr>
          <a:lstStyle/>
          <a:p>
            <a:r>
              <a:rPr lang="en-US" sz="1000" dirty="0">
                <a:cs typeface="Arial" panose="020B0604020202020204" pitchFamily="34" charset="0"/>
              </a:rPr>
              <a:t>17. Organizational Chart: https://www.dhs.gov/organizational-chart (accessed 6/3/2018)</a:t>
            </a:r>
          </a:p>
        </p:txBody>
      </p:sp>
    </p:spTree>
    <p:extLst>
      <p:ext uri="{BB962C8B-B14F-4D97-AF65-F5344CB8AC3E}">
        <p14:creationId xmlns:p14="http://schemas.microsoft.com/office/powerpoint/2010/main" val="1463519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252249"/>
            <a:ext cx="7169534" cy="1098112"/>
          </a:xfrm>
        </p:spPr>
        <p:txBody>
          <a:bodyPr/>
          <a:lstStyle/>
          <a:p>
            <a:r>
              <a:rPr lang="en-US" dirty="0">
                <a:cs typeface="Times New Roman" panose="02020603050405020304" pitchFamily="18" charset="0"/>
              </a:rPr>
              <a:t>DHS’s Cyber Security Role</a:t>
            </a:r>
            <a:endParaRPr lang="en-US" dirty="0"/>
          </a:p>
        </p:txBody>
      </p:sp>
      <p:sp>
        <p:nvSpPr>
          <p:cNvPr id="3" name="Content Placeholder 2"/>
          <p:cNvSpPr>
            <a:spLocks noGrp="1"/>
          </p:cNvSpPr>
          <p:nvPr>
            <p:ph idx="1"/>
          </p:nvPr>
        </p:nvSpPr>
        <p:spPr>
          <a:xfrm>
            <a:off x="628650" y="1745673"/>
            <a:ext cx="7886700" cy="4431290"/>
          </a:xfrm>
        </p:spPr>
        <p:txBody>
          <a:bodyPr/>
          <a:lstStyle/>
          <a:p>
            <a:pPr marL="0" indent="0">
              <a:lnSpc>
                <a:spcPct val="120000"/>
              </a:lnSpc>
              <a:buNone/>
            </a:pPr>
            <a:r>
              <a:rPr lang="en-US" dirty="0"/>
              <a:t>DHS is the main agency that secures the federal government’s computers, and “works with “industry and state, local, tribal and territorial governments to secure critical infrastructure and information systems.”</a:t>
            </a:r>
            <a:r>
              <a:rPr lang="en-US" baseline="30000" dirty="0"/>
              <a:t>18</a:t>
            </a:r>
          </a:p>
          <a:p>
            <a:pPr marL="0" indent="0">
              <a:lnSpc>
                <a:spcPct val="120000"/>
              </a:lnSpc>
              <a:buNone/>
            </a:pPr>
            <a:endParaRPr lang="en-US" dirty="0"/>
          </a:p>
          <a:p>
            <a:pPr marL="0" indent="0">
              <a:lnSpc>
                <a:spcPct val="120000"/>
              </a:lnSpc>
              <a:spcBef>
                <a:spcPts val="0"/>
              </a:spcBef>
              <a:buNone/>
            </a:pPr>
            <a:r>
              <a:rPr lang="en-US" dirty="0"/>
              <a:t>DHS works to: </a:t>
            </a:r>
          </a:p>
          <a:p>
            <a:pPr lvl="1">
              <a:lnSpc>
                <a:spcPct val="120000"/>
              </a:lnSpc>
            </a:pPr>
            <a:r>
              <a:rPr lang="en-US" dirty="0"/>
              <a:t>“Analyze and reduce cyber threats and vulnerabilities” </a:t>
            </a:r>
          </a:p>
          <a:p>
            <a:pPr lvl="1">
              <a:lnSpc>
                <a:spcPct val="120000"/>
              </a:lnSpc>
            </a:pPr>
            <a:r>
              <a:rPr lang="en-US" dirty="0"/>
              <a:t>“Distribute threat warnings”</a:t>
            </a:r>
          </a:p>
          <a:p>
            <a:pPr lvl="1">
              <a:lnSpc>
                <a:spcPct val="120000"/>
              </a:lnSpc>
            </a:pPr>
            <a:r>
              <a:rPr lang="en-US" dirty="0"/>
              <a:t>“Coordinate the response to cyber incidents to ensure that our computers, networks, and cyber systems remain safe.”</a:t>
            </a:r>
          </a:p>
          <a:p>
            <a:endParaRPr lang="en-US" dirty="0"/>
          </a:p>
        </p:txBody>
      </p:sp>
      <p:pic>
        <p:nvPicPr>
          <p:cNvPr id="6" name="Picture 11" descr="Image result for DHS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08" y="94964"/>
            <a:ext cx="1260408" cy="12553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72102" y="6449164"/>
            <a:ext cx="8243248" cy="246221"/>
          </a:xfrm>
          <a:prstGeom prst="rect">
            <a:avLst/>
          </a:prstGeom>
          <a:noFill/>
        </p:spPr>
        <p:txBody>
          <a:bodyPr wrap="square" rtlCol="0">
            <a:spAutoFit/>
          </a:bodyPr>
          <a:lstStyle/>
          <a:p>
            <a:pPr defTabSz="914400">
              <a:defRPr/>
            </a:pPr>
            <a:r>
              <a:rPr lang="en-US" sz="1000" dirty="0">
                <a:cs typeface="Arial" panose="020B0604020202020204" pitchFamily="34" charset="0"/>
              </a:rPr>
              <a:t>18. Safeguard and Secure Cyberspace: https://www.dhs.gov/safeguard-and-secure-cyberspace (accessed 6/3/2018)</a:t>
            </a:r>
          </a:p>
        </p:txBody>
      </p:sp>
    </p:spTree>
    <p:extLst>
      <p:ext uri="{BB962C8B-B14F-4D97-AF65-F5344CB8AC3E}">
        <p14:creationId xmlns:p14="http://schemas.microsoft.com/office/powerpoint/2010/main" val="2456893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252249"/>
            <a:ext cx="7169534" cy="1098112"/>
          </a:xfrm>
        </p:spPr>
        <p:txBody>
          <a:bodyPr/>
          <a:lstStyle/>
          <a:p>
            <a:r>
              <a:rPr lang="en-US" dirty="0">
                <a:cs typeface="Times New Roman" panose="02020603050405020304" pitchFamily="18" charset="0"/>
              </a:rPr>
              <a:t>DHS’s Cyber Security Division</a:t>
            </a:r>
          </a:p>
        </p:txBody>
      </p:sp>
      <p:sp>
        <p:nvSpPr>
          <p:cNvPr id="3" name="Content Placeholder 2"/>
          <p:cNvSpPr>
            <a:spLocks noGrp="1"/>
          </p:cNvSpPr>
          <p:nvPr>
            <p:ph idx="1"/>
          </p:nvPr>
        </p:nvSpPr>
        <p:spPr>
          <a:xfrm>
            <a:off x="628650" y="1626919"/>
            <a:ext cx="7886700" cy="4550044"/>
          </a:xfrm>
        </p:spPr>
        <p:txBody>
          <a:bodyPr/>
          <a:lstStyle/>
          <a:p>
            <a:pPr marL="0" indent="0">
              <a:lnSpc>
                <a:spcPct val="120000"/>
              </a:lnSpc>
              <a:buNone/>
            </a:pPr>
            <a:r>
              <a:rPr lang="en-US" dirty="0"/>
              <a:t>Established in 2011 as a sub-division of the Homeland Security Advanced Research Projects Agency (HSARPA) which is a part of DHS’s Science and Technology Directorate (S&amp;T)</a:t>
            </a:r>
            <a:r>
              <a:rPr lang="en-US" baseline="30000" dirty="0"/>
              <a:t>19</a:t>
            </a:r>
          </a:p>
          <a:p>
            <a:pPr marL="0" indent="0">
              <a:lnSpc>
                <a:spcPct val="120000"/>
              </a:lnSpc>
              <a:buNone/>
            </a:pPr>
            <a:r>
              <a:rPr lang="en-US" dirty="0"/>
              <a:t>Mission</a:t>
            </a:r>
          </a:p>
          <a:p>
            <a:pPr marL="466725" lvl="1">
              <a:lnSpc>
                <a:spcPct val="120000"/>
              </a:lnSpc>
            </a:pPr>
            <a:r>
              <a:rPr lang="en-US" dirty="0"/>
              <a:t>“Contribute to enhancing the security and resilience of the nation’s critical information infrastructure and the Internet by: </a:t>
            </a:r>
          </a:p>
          <a:p>
            <a:pPr marL="914400" lvl="1" indent="-344488">
              <a:lnSpc>
                <a:spcPct val="120000"/>
              </a:lnSpc>
              <a:buAutoNum type="arabicParenBoth"/>
            </a:pPr>
            <a:r>
              <a:rPr lang="en-US" sz="1600" dirty="0"/>
              <a:t>Developing and delivering new technologies, tools and techniques to enable DHS and the U.S. to defend, mitigate and secure current and future systems, networks and infrastructure against cyberattacks; </a:t>
            </a:r>
          </a:p>
          <a:p>
            <a:pPr marL="914400" lvl="1" indent="-344488">
              <a:lnSpc>
                <a:spcPct val="120000"/>
              </a:lnSpc>
              <a:buAutoNum type="arabicParenBoth"/>
            </a:pPr>
            <a:r>
              <a:rPr lang="en-US" sz="1600" dirty="0"/>
              <a:t>conduct and support technology transition and </a:t>
            </a:r>
          </a:p>
          <a:p>
            <a:pPr marL="914400" lvl="1" indent="-344488">
              <a:lnSpc>
                <a:spcPct val="120000"/>
              </a:lnSpc>
              <a:buAutoNum type="arabicParenBoth"/>
            </a:pPr>
            <a:r>
              <a:rPr lang="en-US" sz="1600" dirty="0"/>
              <a:t>lead and coordinate research and development (R&amp;D) among the R&amp;D community which includes department customers, government agencies, the private sector and international partners.”</a:t>
            </a:r>
          </a:p>
          <a:p>
            <a:endParaRPr lang="en-US" dirty="0"/>
          </a:p>
        </p:txBody>
      </p:sp>
      <p:pic>
        <p:nvPicPr>
          <p:cNvPr id="6" name="Picture 11" descr="Image result for DHS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08" y="94964"/>
            <a:ext cx="1260408" cy="12553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90124" y="6453521"/>
            <a:ext cx="8853876" cy="246221"/>
          </a:xfrm>
          <a:prstGeom prst="rect">
            <a:avLst/>
          </a:prstGeom>
          <a:noFill/>
        </p:spPr>
        <p:txBody>
          <a:bodyPr wrap="square" rtlCol="0">
            <a:spAutoFit/>
          </a:bodyPr>
          <a:lstStyle/>
          <a:p>
            <a:r>
              <a:rPr lang="en-US" sz="1000" dirty="0">
                <a:cs typeface="Arial" panose="020B0604020202020204" pitchFamily="34" charset="0"/>
              </a:rPr>
              <a:t>19. Cyber Security Division: https://www.dhs.gov/science-and-technology/cyber-security-division (accessed 6/3/2018)</a:t>
            </a:r>
          </a:p>
        </p:txBody>
      </p:sp>
    </p:spTree>
    <p:extLst>
      <p:ext uri="{BB962C8B-B14F-4D97-AF65-F5344CB8AC3E}">
        <p14:creationId xmlns:p14="http://schemas.microsoft.com/office/powerpoint/2010/main" val="19858887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p:cNvSpPr>
            <a:spLocks noGrp="1"/>
          </p:cNvSpPr>
          <p:nvPr>
            <p:ph type="title"/>
          </p:nvPr>
        </p:nvSpPr>
        <p:spPr>
          <a:xfrm>
            <a:off x="1345816" y="252249"/>
            <a:ext cx="7169534" cy="1098112"/>
          </a:xfrm>
        </p:spPr>
        <p:txBody>
          <a:bodyPr/>
          <a:lstStyle/>
          <a:p>
            <a:r>
              <a:rPr lang="en-US" dirty="0">
                <a:cs typeface="Times New Roman" panose="02020603050405020304" pitchFamily="18" charset="0"/>
              </a:rPr>
              <a:t>DHS’s Current Cyber Focus</a:t>
            </a:r>
          </a:p>
        </p:txBody>
      </p:sp>
      <p:sp>
        <p:nvSpPr>
          <p:cNvPr id="3" name="Content Placeholder 2"/>
          <p:cNvSpPr>
            <a:spLocks noGrp="1"/>
          </p:cNvSpPr>
          <p:nvPr>
            <p:ph idx="1"/>
          </p:nvPr>
        </p:nvSpPr>
        <p:spPr>
          <a:xfrm>
            <a:off x="628650" y="1721921"/>
            <a:ext cx="7886700" cy="4455041"/>
          </a:xfrm>
        </p:spPr>
        <p:txBody>
          <a:bodyPr/>
          <a:lstStyle/>
          <a:p>
            <a:pPr marL="0" indent="0">
              <a:buNone/>
            </a:pPr>
            <a:r>
              <a:rPr lang="en-US" dirty="0"/>
              <a:t>S&amp;T funds a wide spectrum of projects aimed at increasing internet security.</a:t>
            </a:r>
            <a:r>
              <a:rPr lang="en-US" baseline="30000" dirty="0"/>
              <a:t>20</a:t>
            </a:r>
          </a:p>
          <a:p>
            <a:endParaRPr lang="en-US" dirty="0"/>
          </a:p>
          <a:p>
            <a:pPr marL="0" indent="0">
              <a:spcBef>
                <a:spcPts val="0"/>
              </a:spcBef>
              <a:buNone/>
            </a:pPr>
            <a:r>
              <a:rPr lang="en-US" dirty="0"/>
              <a:t>Current S&amp;T projects include:</a:t>
            </a:r>
          </a:p>
          <a:p>
            <a:pPr lvl="1"/>
            <a:r>
              <a:rPr lang="en-US" dirty="0"/>
              <a:t>Electronic Jamming</a:t>
            </a:r>
          </a:p>
          <a:p>
            <a:pPr lvl="1"/>
            <a:r>
              <a:rPr lang="en-US" dirty="0"/>
              <a:t>Anonymous Networks &amp; Currencies</a:t>
            </a:r>
          </a:p>
          <a:p>
            <a:pPr lvl="1"/>
            <a:r>
              <a:rPr lang="en-US" dirty="0"/>
              <a:t>Cyber Risk Economics (CyRiE)</a:t>
            </a:r>
          </a:p>
          <a:p>
            <a:pPr lvl="1"/>
            <a:r>
              <a:rPr lang="en-US" dirty="0"/>
              <a:t>Cyber Security Forensics</a:t>
            </a:r>
          </a:p>
          <a:p>
            <a:pPr lvl="1"/>
            <a:r>
              <a:rPr lang="en-US" dirty="0"/>
              <a:t>Data Privacy Technologies</a:t>
            </a:r>
          </a:p>
          <a:p>
            <a:pPr lvl="1"/>
            <a:r>
              <a:rPr lang="en-US" dirty="0"/>
              <a:t>Federated Security</a:t>
            </a:r>
          </a:p>
          <a:p>
            <a:pPr lvl="1"/>
            <a:r>
              <a:rPr lang="en-US" dirty="0"/>
              <a:t>Identity Management</a:t>
            </a:r>
          </a:p>
          <a:p>
            <a:pPr lvl="1"/>
            <a:r>
              <a:rPr lang="en-US" dirty="0"/>
              <a:t>Mobile Device and App Security</a:t>
            </a:r>
          </a:p>
          <a:p>
            <a:pPr lvl="1"/>
            <a:r>
              <a:rPr lang="en-US" dirty="0"/>
              <a:t>Next Generation Cyber Infrastructure (NCGI) Apex</a:t>
            </a:r>
          </a:p>
          <a:p>
            <a:pPr lvl="1"/>
            <a:r>
              <a:rPr lang="en-US" dirty="0"/>
              <a:t>Smart Cities</a:t>
            </a:r>
          </a:p>
          <a:p>
            <a:endParaRPr lang="en-US" dirty="0"/>
          </a:p>
        </p:txBody>
      </p:sp>
      <p:pic>
        <p:nvPicPr>
          <p:cNvPr id="6" name="Picture 11" descr="Image result for DHS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08" y="94964"/>
            <a:ext cx="1260408" cy="125539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40341" y="6425411"/>
            <a:ext cx="8175009" cy="246221"/>
          </a:xfrm>
          <a:prstGeom prst="rect">
            <a:avLst/>
          </a:prstGeom>
          <a:noFill/>
        </p:spPr>
        <p:txBody>
          <a:bodyPr wrap="square" rtlCol="0">
            <a:spAutoFit/>
          </a:bodyPr>
          <a:lstStyle/>
          <a:p>
            <a:r>
              <a:rPr lang="en-US" sz="1000" dirty="0">
                <a:cs typeface="Arial" panose="020B0604020202020204" pitchFamily="34" charset="0"/>
              </a:rPr>
              <a:t>20. Cybersecurity Projects: https://www.dhs.gov/science-and-technology/csd-projects (accessed 6/3/2018)</a:t>
            </a:r>
          </a:p>
        </p:txBody>
      </p:sp>
    </p:spTree>
    <p:extLst>
      <p:ext uri="{BB962C8B-B14F-4D97-AF65-F5344CB8AC3E}">
        <p14:creationId xmlns:p14="http://schemas.microsoft.com/office/powerpoint/2010/main" val="919926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1434" y="365126"/>
            <a:ext cx="8308428" cy="1101067"/>
          </a:xfrm>
        </p:spPr>
        <p:txBody>
          <a:bodyPr/>
          <a:lstStyle/>
          <a:p>
            <a:r>
              <a:rPr lang="en-US" dirty="0">
                <a:cs typeface="Times New Roman" panose="02020603050405020304" pitchFamily="18" charset="0"/>
              </a:rPr>
              <a:t>Lesson Outline: The Federal Agencies that Oversee Cyber Operations, Structure, and Policy</a:t>
            </a:r>
            <a:endParaRPr lang="en-US" dirty="0"/>
          </a:p>
        </p:txBody>
      </p:sp>
      <p:sp>
        <p:nvSpPr>
          <p:cNvPr id="4" name="Content Placeholder 2"/>
          <p:cNvSpPr>
            <a:spLocks noGrp="1"/>
          </p:cNvSpPr>
          <p:nvPr>
            <p:ph idx="1"/>
          </p:nvPr>
        </p:nvSpPr>
        <p:spPr>
          <a:xfrm>
            <a:off x="150125" y="1686910"/>
            <a:ext cx="8086563" cy="3540183"/>
          </a:xfrm>
        </p:spPr>
        <p:txBody>
          <a:bodyPr numCol="2"/>
          <a:lstStyle/>
          <a:p>
            <a:pPr marL="0" indent="0" eaLnBrk="1" hangingPunct="1">
              <a:lnSpc>
                <a:spcPct val="100000"/>
              </a:lnSpc>
              <a:spcBef>
                <a:spcPts val="0"/>
              </a:spcBef>
              <a:buNone/>
            </a:pPr>
            <a:r>
              <a:rPr lang="en-US" dirty="0">
                <a:cs typeface="Times New Roman" panose="02020603050405020304" pitchFamily="18" charset="0"/>
              </a:rPr>
              <a:t>Five Key Federal Agencies that Oversee Cyber Operations and Structure</a:t>
            </a:r>
            <a:r>
              <a:rPr lang="en-US" baseline="30000" dirty="0">
                <a:cs typeface="Times New Roman" panose="02020603050405020304" pitchFamily="18" charset="0"/>
              </a:rPr>
              <a:t>1</a:t>
            </a:r>
          </a:p>
          <a:p>
            <a:pPr marL="800100" lvl="1" indent="-336550" eaLnBrk="1" hangingPunct="1">
              <a:lnSpc>
                <a:spcPct val="100000"/>
              </a:lnSpc>
              <a:spcBef>
                <a:spcPts val="0"/>
              </a:spcBef>
              <a:buFont typeface="+mj-lt"/>
              <a:buAutoNum type="alphaLcPeriod"/>
            </a:pPr>
            <a:r>
              <a:rPr lang="en-US" dirty="0">
                <a:cs typeface="Times New Roman" panose="02020603050405020304" pitchFamily="18" charset="0"/>
              </a:rPr>
              <a:t>Federal Bureau of Investigation (FBI)</a:t>
            </a:r>
          </a:p>
          <a:p>
            <a:pPr marL="800100" lvl="1" indent="-336550" eaLnBrk="1" hangingPunct="1">
              <a:lnSpc>
                <a:spcPct val="100000"/>
              </a:lnSpc>
              <a:spcBef>
                <a:spcPts val="0"/>
              </a:spcBef>
              <a:buFont typeface="+mj-lt"/>
              <a:buAutoNum type="alphaLcPeriod"/>
            </a:pPr>
            <a:r>
              <a:rPr lang="en-US" dirty="0">
                <a:cs typeface="Times New Roman" panose="02020603050405020304" pitchFamily="18" charset="0"/>
              </a:rPr>
              <a:t>Central Intelligence Agency (CIA)</a:t>
            </a:r>
          </a:p>
          <a:p>
            <a:pPr marL="800100" lvl="1" indent="-336550" eaLnBrk="1" hangingPunct="1">
              <a:lnSpc>
                <a:spcPct val="100000"/>
              </a:lnSpc>
              <a:spcBef>
                <a:spcPts val="0"/>
              </a:spcBef>
              <a:buFont typeface="+mj-lt"/>
              <a:buAutoNum type="alphaLcPeriod"/>
            </a:pPr>
            <a:r>
              <a:rPr lang="en-US" dirty="0">
                <a:cs typeface="Times New Roman" panose="02020603050405020304" pitchFamily="18" charset="0"/>
              </a:rPr>
              <a:t>Department of Homeland Security (DHS)</a:t>
            </a:r>
          </a:p>
          <a:p>
            <a:pPr marL="800100" lvl="1" indent="-336550" eaLnBrk="1" hangingPunct="1">
              <a:lnSpc>
                <a:spcPct val="100000"/>
              </a:lnSpc>
              <a:spcBef>
                <a:spcPts val="0"/>
              </a:spcBef>
              <a:buFont typeface="+mj-lt"/>
              <a:buAutoNum type="alphaLcPeriod"/>
            </a:pPr>
            <a:r>
              <a:rPr lang="en-US" dirty="0">
                <a:cs typeface="Times New Roman" panose="02020603050405020304" pitchFamily="18" charset="0"/>
              </a:rPr>
              <a:t>National Security Administration (NSA)</a:t>
            </a:r>
          </a:p>
          <a:p>
            <a:pPr marL="800100" lvl="1" indent="-336550" eaLnBrk="1" hangingPunct="1">
              <a:lnSpc>
                <a:spcPct val="100000"/>
              </a:lnSpc>
              <a:spcBef>
                <a:spcPts val="0"/>
              </a:spcBef>
              <a:buFont typeface="+mj-lt"/>
              <a:buAutoNum type="alphaLcPeriod"/>
            </a:pPr>
            <a:r>
              <a:rPr lang="en-US" dirty="0">
                <a:cs typeface="Times New Roman" panose="02020603050405020304" pitchFamily="18" charset="0"/>
              </a:rPr>
              <a:t>United States Cyber Command (USCYBERCOM)</a:t>
            </a:r>
          </a:p>
          <a:p>
            <a:pPr marL="463550" lvl="1" indent="0" eaLnBrk="1" hangingPunct="1">
              <a:lnSpc>
                <a:spcPct val="100000"/>
              </a:lnSpc>
              <a:spcBef>
                <a:spcPts val="0"/>
              </a:spcBef>
              <a:buNone/>
            </a:pPr>
            <a:endParaRPr lang="en-US" sz="1000" dirty="0">
              <a:cs typeface="Times New Roman" panose="02020603050405020304" pitchFamily="18" charset="0"/>
            </a:endParaRPr>
          </a:p>
          <a:p>
            <a:pPr marL="463550" lvl="1" indent="0" eaLnBrk="1" hangingPunct="1">
              <a:lnSpc>
                <a:spcPct val="100000"/>
              </a:lnSpc>
              <a:spcBef>
                <a:spcPts val="0"/>
              </a:spcBef>
              <a:buNone/>
            </a:pPr>
            <a:endParaRPr lang="en-US" sz="1000" dirty="0">
              <a:cs typeface="Times New Roman" panose="02020603050405020304" pitchFamily="18" charset="0"/>
            </a:endParaRPr>
          </a:p>
          <a:p>
            <a:pPr marL="463550" lvl="1" indent="0" eaLnBrk="1" hangingPunct="1">
              <a:lnSpc>
                <a:spcPct val="100000"/>
              </a:lnSpc>
              <a:spcBef>
                <a:spcPts val="0"/>
              </a:spcBef>
              <a:buNone/>
            </a:pPr>
            <a:endParaRPr lang="en-US" sz="1000" dirty="0">
              <a:cs typeface="Times New Roman" panose="02020603050405020304" pitchFamily="18" charset="0"/>
            </a:endParaRPr>
          </a:p>
          <a:p>
            <a:pPr marL="457200" indent="-457200" eaLnBrk="1" hangingPunct="1">
              <a:buFont typeface="+mj-lt"/>
              <a:buAutoNum type="arabicPeriod" startAt="2"/>
            </a:pPr>
            <a:endParaRPr lang="en-US" sz="2000" dirty="0">
              <a:cs typeface="Times New Roman" panose="02020603050405020304" pitchFamily="18" charset="0"/>
            </a:endParaRPr>
          </a:p>
        </p:txBody>
      </p:sp>
      <p:pic>
        <p:nvPicPr>
          <p:cNvPr id="3074" name="Picture 2" descr="https://www.nsa.gov/resources/everyone/digital-media-center/image-galleries/places/assets/img/high/nsa_sig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05" r="11143"/>
          <a:stretch/>
        </p:blipFill>
        <p:spPr bwMode="auto">
          <a:xfrm>
            <a:off x="4350356" y="1814624"/>
            <a:ext cx="4339988" cy="286370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50125" y="5832273"/>
            <a:ext cx="8236688" cy="861774"/>
          </a:xfrm>
          <a:prstGeom prst="rect">
            <a:avLst/>
          </a:prstGeom>
          <a:noFill/>
        </p:spPr>
        <p:txBody>
          <a:bodyPr wrap="square" rtlCol="0">
            <a:spAutoFit/>
          </a:bodyPr>
          <a:lstStyle/>
          <a:p>
            <a:pPr marL="0" lvl="2"/>
            <a:r>
              <a:rPr lang="en-US" sz="1000" dirty="0">
                <a:cs typeface="Arial" panose="020B0604020202020204" pitchFamily="34" charset="0"/>
              </a:rPr>
              <a:t>1. Many other U.S. government agencies are involved in cyber security including: Director of National Intelligence, department of Commerce-National Institute of Standards and Technology, NCCIC (National Cybersecurity and Communications Integration Center) (NCCIC is Comprised of NCCIC Operations &amp; Integration (NO&amp;I);United States Computer Emergency Readiness Team (U.S.-CERT), National Cybersecurity Protection System (NCPS), Industrial Control Systems Cyber Emergency Response Team (ICS-CERT), National Coordinating Center for Communications (NCC)), and The National Counterterrorism Center (NCTC).</a:t>
            </a:r>
          </a:p>
        </p:txBody>
      </p:sp>
    </p:spTree>
    <p:extLst>
      <p:ext uri="{BB962C8B-B14F-4D97-AF65-F5344CB8AC3E}">
        <p14:creationId xmlns:p14="http://schemas.microsoft.com/office/powerpoint/2010/main" val="7706034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25212" y="252249"/>
            <a:ext cx="7190138" cy="1245476"/>
          </a:xfrm>
        </p:spPr>
        <p:txBody>
          <a:bodyPr/>
          <a:lstStyle/>
          <a:p>
            <a:r>
              <a:rPr lang="en-US" dirty="0">
                <a:cs typeface="Times New Roman" panose="02020603050405020304" pitchFamily="18" charset="0"/>
              </a:rPr>
              <a:t>National Security Agency</a:t>
            </a:r>
            <a:br>
              <a:rPr lang="en-US" dirty="0">
                <a:cs typeface="Times New Roman" panose="02020603050405020304" pitchFamily="18" charset="0"/>
              </a:rPr>
            </a:br>
            <a:r>
              <a:rPr lang="en-US" dirty="0">
                <a:cs typeface="Times New Roman" panose="02020603050405020304" pitchFamily="18" charset="0"/>
              </a:rPr>
              <a:t>(NSA)</a:t>
            </a:r>
          </a:p>
        </p:txBody>
      </p:sp>
      <p:sp>
        <p:nvSpPr>
          <p:cNvPr id="3" name="Content Placeholder 2"/>
          <p:cNvSpPr>
            <a:spLocks noGrp="1"/>
          </p:cNvSpPr>
          <p:nvPr>
            <p:ph idx="1"/>
          </p:nvPr>
        </p:nvSpPr>
        <p:spPr>
          <a:xfrm>
            <a:off x="628650" y="1722474"/>
            <a:ext cx="7886700" cy="4454489"/>
          </a:xfrm>
        </p:spPr>
        <p:txBody>
          <a:bodyPr/>
          <a:lstStyle/>
          <a:p>
            <a:pPr marL="0" indent="0">
              <a:buNone/>
            </a:pPr>
            <a:r>
              <a:rPr lang="en-US" dirty="0"/>
              <a:t>Focus is on cryptology</a:t>
            </a:r>
          </a:p>
          <a:p>
            <a:pPr lvl="1"/>
            <a:r>
              <a:rPr lang="en-US" dirty="0"/>
              <a:t>Cryptology: “the art and science of making and breaking codes”</a:t>
            </a:r>
            <a:r>
              <a:rPr lang="en-US" baseline="30000" dirty="0"/>
              <a:t>21</a:t>
            </a:r>
          </a:p>
          <a:p>
            <a:pPr lvl="1"/>
            <a:endParaRPr lang="en-US" dirty="0"/>
          </a:p>
          <a:p>
            <a:pPr marL="0" indent="0">
              <a:spcBef>
                <a:spcPts val="0"/>
              </a:spcBef>
              <a:buNone/>
            </a:pPr>
            <a:r>
              <a:rPr lang="en-US" dirty="0"/>
              <a:t>Operates under the jurisdiction of the Department of Defense (DoD)</a:t>
            </a:r>
          </a:p>
          <a:p>
            <a:endParaRPr lang="en-US" sz="1800" dirty="0"/>
          </a:p>
          <a:p>
            <a:pPr marL="0" indent="0">
              <a:spcBef>
                <a:spcPts val="0"/>
              </a:spcBef>
              <a:buNone/>
            </a:pPr>
            <a:r>
              <a:rPr lang="en-US" dirty="0"/>
              <a:t>Dual Mission of Signals Intelligence (SIGINT) and Information Assurance (IA)</a:t>
            </a:r>
          </a:p>
          <a:p>
            <a:pPr lvl="1"/>
            <a:r>
              <a:rPr lang="en-US" dirty="0"/>
              <a:t>SIGINT: “intelligence derived from electronic signals and systems used by foreign targets” and it is “specifically limited to gathering information about international terrorists and foreign powers, organizations, or persons.”</a:t>
            </a:r>
            <a:r>
              <a:rPr lang="en-US" baseline="30000" dirty="0"/>
              <a:t>22</a:t>
            </a:r>
          </a:p>
          <a:p>
            <a:endParaRPr lang="en-US" dirty="0"/>
          </a:p>
        </p:txBody>
      </p:sp>
      <p:pic>
        <p:nvPicPr>
          <p:cNvPr id="5" name="Picture 2" descr="National Security Agency Emble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012" y="113062"/>
            <a:ext cx="12192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C:\Users\Chloe\AppData\Local\Microsoft\Windows\Temporary Internet Files\Content.IE5\SS54YMR8\Cifrado[1].jpg"/>
          <p:cNvPicPr>
            <a:picLocks noChangeAspect="1" noChangeArrowheads="1"/>
          </p:cNvPicPr>
          <p:nvPr/>
        </p:nvPicPr>
        <p:blipFill rotWithShape="1">
          <a:blip r:embed="rId4">
            <a:extLst>
              <a:ext uri="{28A0092B-C50C-407E-A947-70E740481C1C}">
                <a14:useLocalDpi xmlns:a14="http://schemas.microsoft.com/office/drawing/2010/main" val="0"/>
              </a:ext>
            </a:extLst>
          </a:blip>
          <a:srcRect l="19750"/>
          <a:stretch/>
        </p:blipFill>
        <p:spPr bwMode="auto">
          <a:xfrm>
            <a:off x="4944140" y="5070764"/>
            <a:ext cx="4199859" cy="178723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6012" y="6176963"/>
            <a:ext cx="5332021" cy="553998"/>
          </a:xfrm>
          <a:prstGeom prst="rect">
            <a:avLst/>
          </a:prstGeom>
          <a:noFill/>
        </p:spPr>
        <p:txBody>
          <a:bodyPr wrap="square" rtlCol="0">
            <a:spAutoFit/>
          </a:bodyPr>
          <a:lstStyle/>
          <a:p>
            <a:pPr defTabSz="914400">
              <a:defRPr/>
            </a:pPr>
            <a:r>
              <a:rPr lang="en-US" sz="1000" dirty="0">
                <a:cs typeface="Arial" panose="020B0604020202020204" pitchFamily="34" charset="0"/>
              </a:rPr>
              <a:t>21. What We Do: https://www.nsa.gov/what-we-do/ (accessed 6/3/2018)</a:t>
            </a:r>
          </a:p>
          <a:p>
            <a:pPr defTabSz="914400">
              <a:defRPr/>
            </a:pPr>
            <a:r>
              <a:rPr lang="en-US" sz="1000" dirty="0">
                <a:cs typeface="Arial" panose="020B0604020202020204" pitchFamily="34" charset="0"/>
              </a:rPr>
              <a:t>22. Signals Intelligence: https://www.nsa.gov/what-we-do/signals-intelligence/ (accessed 6/3/2018)</a:t>
            </a:r>
          </a:p>
        </p:txBody>
      </p:sp>
    </p:spTree>
    <p:extLst>
      <p:ext uri="{BB962C8B-B14F-4D97-AF65-F5344CB8AC3E}">
        <p14:creationId xmlns:p14="http://schemas.microsoft.com/office/powerpoint/2010/main" val="4150022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236484"/>
            <a:ext cx="7169534" cy="1095778"/>
          </a:xfrm>
        </p:spPr>
        <p:txBody>
          <a:bodyPr/>
          <a:lstStyle/>
          <a:p>
            <a:r>
              <a:rPr lang="en-US" dirty="0">
                <a:cs typeface="Times New Roman" panose="02020603050405020304" pitchFamily="18" charset="0"/>
              </a:rPr>
              <a:t>NSA Organizational Chart</a:t>
            </a:r>
            <a:r>
              <a:rPr lang="en-US" baseline="30000" dirty="0">
                <a:cs typeface="Times New Roman" panose="02020603050405020304" pitchFamily="18" charset="0"/>
              </a:rPr>
              <a:t>23</a:t>
            </a:r>
          </a:p>
        </p:txBody>
      </p:sp>
      <p:pic>
        <p:nvPicPr>
          <p:cNvPr id="6" name="Picture 1" descr="The NSA is headed by The Director of the NSA and contains six main branches. The three main branches targeting cyber security are the Operations, Capabilities, and Research branches of the NSA." title="NSA Organizational Ch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17135"/>
            <a:ext cx="9143900"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National Security Agency Emble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012" y="113062"/>
            <a:ext cx="1219200" cy="1219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40691" y="6460521"/>
            <a:ext cx="7468495" cy="246221"/>
          </a:xfrm>
          <a:prstGeom prst="rect">
            <a:avLst/>
          </a:prstGeom>
          <a:noFill/>
        </p:spPr>
        <p:txBody>
          <a:bodyPr wrap="square" rtlCol="0">
            <a:spAutoFit/>
          </a:bodyPr>
          <a:lstStyle/>
          <a:p>
            <a:r>
              <a:rPr lang="en-US" sz="1000" dirty="0">
                <a:cs typeface="Arial" panose="020B0604020202020204" pitchFamily="34" charset="0"/>
              </a:rPr>
              <a:t>23. NSA21: NSA in the 21st Century: https://www.nsa.gov/news-features/initiatives/nsa21/ (accessed 6/3/2018)</a:t>
            </a:r>
          </a:p>
        </p:txBody>
      </p:sp>
    </p:spTree>
    <p:extLst>
      <p:ext uri="{BB962C8B-B14F-4D97-AF65-F5344CB8AC3E}">
        <p14:creationId xmlns:p14="http://schemas.microsoft.com/office/powerpoint/2010/main" val="2994203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236484"/>
            <a:ext cx="7169534" cy="1095778"/>
          </a:xfrm>
        </p:spPr>
        <p:txBody>
          <a:bodyPr/>
          <a:lstStyle/>
          <a:p>
            <a:r>
              <a:rPr lang="en-US" dirty="0">
                <a:cs typeface="Times New Roman" panose="02020603050405020304" pitchFamily="18" charset="0"/>
              </a:rPr>
              <a:t>NSA’s Cyber Security Role</a:t>
            </a:r>
          </a:p>
        </p:txBody>
      </p:sp>
      <p:sp>
        <p:nvSpPr>
          <p:cNvPr id="3" name="Content Placeholder 2"/>
          <p:cNvSpPr>
            <a:spLocks noGrp="1"/>
          </p:cNvSpPr>
          <p:nvPr>
            <p:ph idx="1"/>
          </p:nvPr>
        </p:nvSpPr>
        <p:spPr>
          <a:xfrm>
            <a:off x="628650" y="1840675"/>
            <a:ext cx="7886700" cy="4336288"/>
          </a:xfrm>
        </p:spPr>
        <p:txBody>
          <a:bodyPr/>
          <a:lstStyle/>
          <a:p>
            <a:pPr marL="0" indent="0">
              <a:lnSpc>
                <a:spcPct val="120000"/>
              </a:lnSpc>
              <a:buNone/>
            </a:pPr>
            <a:r>
              <a:rPr lang="en-US" dirty="0"/>
              <a:t>Primary role is securing government systems that handle “classified information or are otherwise critical to military or intelligence activities.”</a:t>
            </a:r>
            <a:r>
              <a:rPr lang="en-US" baseline="30000" dirty="0"/>
              <a:t>24</a:t>
            </a:r>
          </a:p>
          <a:p>
            <a:pPr lvl="1">
              <a:lnSpc>
                <a:spcPct val="120000"/>
              </a:lnSpc>
            </a:pPr>
            <a:r>
              <a:rPr lang="en-US" dirty="0"/>
              <a:t>This is the NSA’s mission of Information Assurance (IA)</a:t>
            </a:r>
          </a:p>
          <a:p>
            <a:pPr lvl="1">
              <a:lnSpc>
                <a:spcPct val="120000"/>
              </a:lnSpc>
            </a:pPr>
            <a:endParaRPr lang="en-US" sz="2000" dirty="0"/>
          </a:p>
          <a:p>
            <a:pPr marL="0" indent="0">
              <a:lnSpc>
                <a:spcPct val="120000"/>
              </a:lnSpc>
              <a:buNone/>
            </a:pPr>
            <a:r>
              <a:rPr lang="en-US" dirty="0"/>
              <a:t>SIGINT mission compliments the IA mission</a:t>
            </a:r>
          </a:p>
          <a:p>
            <a:pPr lvl="1">
              <a:lnSpc>
                <a:spcPct val="120000"/>
              </a:lnSpc>
            </a:pPr>
            <a:r>
              <a:rPr lang="en-US" dirty="0"/>
              <a:t>It gives the NSA insight into “malicious cyber activity, the activities of hostile foreign powers, and cyber best practices” which enhances the agency’s ability to prevent cyber threats against the government.</a:t>
            </a:r>
            <a:r>
              <a:rPr lang="en-US" baseline="30000" dirty="0"/>
              <a:t>25</a:t>
            </a:r>
          </a:p>
          <a:p>
            <a:endParaRPr lang="en-US" dirty="0"/>
          </a:p>
        </p:txBody>
      </p:sp>
      <p:pic>
        <p:nvPicPr>
          <p:cNvPr id="5" name="Picture 2" descr="National Security Agency Emble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012" y="113062"/>
            <a:ext cx="1219200" cy="1219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5284" y="6285266"/>
            <a:ext cx="8260066" cy="400110"/>
          </a:xfrm>
          <a:prstGeom prst="rect">
            <a:avLst/>
          </a:prstGeom>
          <a:noFill/>
        </p:spPr>
        <p:txBody>
          <a:bodyPr wrap="square" rtlCol="0">
            <a:spAutoFit/>
          </a:bodyPr>
          <a:lstStyle/>
          <a:p>
            <a:pPr defTabSz="914400">
              <a:defRPr/>
            </a:pPr>
            <a:r>
              <a:rPr lang="en-US" sz="1000" dirty="0">
                <a:cs typeface="Arial" panose="020B0604020202020204" pitchFamily="34" charset="0"/>
              </a:rPr>
              <a:t>24. Information Assurance: https://www.nsa.gov/what-we-do/information-assurance/ (accessed 6/3/2018)</a:t>
            </a:r>
          </a:p>
          <a:p>
            <a:pPr defTabSz="914400">
              <a:defRPr/>
            </a:pPr>
            <a:r>
              <a:rPr lang="en-US" sz="1000" dirty="0">
                <a:cs typeface="Arial" panose="020B0604020202020204" pitchFamily="34" charset="0"/>
              </a:rPr>
              <a:t>25. Cybersecurity https://www.nsa.gov/what-we-do/cybersecurity/ (accessed 6/3/2018)</a:t>
            </a:r>
          </a:p>
        </p:txBody>
      </p:sp>
    </p:spTree>
    <p:extLst>
      <p:ext uri="{BB962C8B-B14F-4D97-AF65-F5344CB8AC3E}">
        <p14:creationId xmlns:p14="http://schemas.microsoft.com/office/powerpoint/2010/main" val="2542466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54FEF7C-9D9A-48B2-8DF3-F488C6DB32A1}"/>
              </a:ext>
            </a:extLst>
          </p:cNvPr>
          <p:cNvSpPr>
            <a:spLocks noGrp="1"/>
          </p:cNvSpPr>
          <p:nvPr>
            <p:ph type="title"/>
          </p:nvPr>
        </p:nvSpPr>
        <p:spPr>
          <a:xfrm>
            <a:off x="628650" y="189635"/>
            <a:ext cx="7886700" cy="1325563"/>
          </a:xfrm>
        </p:spPr>
        <p:txBody>
          <a:bodyPr/>
          <a:lstStyle/>
          <a:p>
            <a:r>
              <a:rPr lang="en-US" dirty="0">
                <a:cs typeface="Times New Roman" panose="02020603050405020304" pitchFamily="18" charset="0"/>
              </a:rPr>
              <a:t>NSA’s Cyber Operations Role </a:t>
            </a:r>
          </a:p>
        </p:txBody>
      </p:sp>
      <p:sp>
        <p:nvSpPr>
          <p:cNvPr id="3" name="Content Placeholder 2">
            <a:extLst>
              <a:ext uri="{FF2B5EF4-FFF2-40B4-BE49-F238E27FC236}">
                <a16:creationId xmlns:a16="http://schemas.microsoft.com/office/drawing/2014/main" xmlns="" id="{B8ECE136-687D-446E-8488-9D84949926A3}"/>
              </a:ext>
            </a:extLst>
          </p:cNvPr>
          <p:cNvSpPr>
            <a:spLocks noGrp="1"/>
          </p:cNvSpPr>
          <p:nvPr>
            <p:ph idx="1"/>
          </p:nvPr>
        </p:nvSpPr>
        <p:spPr>
          <a:xfrm>
            <a:off x="628650" y="1358180"/>
            <a:ext cx="7886700" cy="5125369"/>
          </a:xfrm>
        </p:spPr>
        <p:txBody>
          <a:bodyPr>
            <a:noAutofit/>
          </a:bodyPr>
          <a:lstStyle/>
          <a:p>
            <a:pPr marL="0" indent="0">
              <a:buNone/>
            </a:pPr>
            <a:r>
              <a:rPr lang="en-US" sz="2400" dirty="0"/>
              <a:t>Foreign Intelligence Surveillance Act (FISA): Section 702</a:t>
            </a:r>
          </a:p>
          <a:p>
            <a:pPr lvl="1"/>
            <a:r>
              <a:rPr lang="en-US" sz="2000" dirty="0"/>
              <a:t>Passed in 2008 under President George W. Bush and reauthorized in January 2018</a:t>
            </a:r>
          </a:p>
          <a:p>
            <a:pPr lvl="1"/>
            <a:r>
              <a:rPr lang="en-US" sz="2000" dirty="0"/>
              <a:t>Authorizes “…the collection, use, and dissemination of electronic communications content stored by U.S. internet service providers (such as Google, Facebook, and Microsoft) or traveling across the internet’s “backbone” (with the compelled assistance of U.S. telecom providers such as AT&amp;T and Verizon)”</a:t>
            </a:r>
          </a:p>
          <a:p>
            <a:pPr lvl="1"/>
            <a:r>
              <a:rPr lang="en-US" sz="2000" dirty="0"/>
              <a:t>Does not necessitate that the person(s) under surveillance be suspected of being a terrorist, spy, or agent of a foreign power </a:t>
            </a:r>
          </a:p>
          <a:p>
            <a:pPr lvl="1"/>
            <a:r>
              <a:rPr lang="en-US" sz="2000" dirty="0"/>
              <a:t>Said person(s) must be, “non-U.S. persons located abroad, and that a “significant purpose” of the surveillance be to obtain “foreign intelligence information”</a:t>
            </a:r>
          </a:p>
          <a:p>
            <a:pPr lvl="1"/>
            <a:r>
              <a:rPr lang="en-US" sz="2000" dirty="0"/>
              <a:t>NSA, CIA, and FBI are able to query 702-acquired info. </a:t>
            </a:r>
            <a:r>
              <a:rPr lang="en-US" dirty="0"/>
              <a:t/>
            </a:r>
            <a:br>
              <a:rPr lang="en-US" dirty="0"/>
            </a:br>
            <a:endParaRPr lang="en-US" dirty="0"/>
          </a:p>
          <a:p>
            <a:pPr marL="0" indent="0">
              <a:buNone/>
            </a:pPr>
            <a:r>
              <a:rPr lang="en-US" sz="1800" dirty="0"/>
              <a:t>	</a:t>
            </a:r>
          </a:p>
        </p:txBody>
      </p:sp>
      <p:sp>
        <p:nvSpPr>
          <p:cNvPr id="4" name="Rectangle 3">
            <a:extLst>
              <a:ext uri="{FF2B5EF4-FFF2-40B4-BE49-F238E27FC236}">
                <a16:creationId xmlns:a16="http://schemas.microsoft.com/office/drawing/2014/main" xmlns="" id="{7304F32F-7197-4AF3-9BB9-95C4BD5531DB}"/>
              </a:ext>
            </a:extLst>
          </p:cNvPr>
          <p:cNvSpPr/>
          <p:nvPr/>
        </p:nvSpPr>
        <p:spPr>
          <a:xfrm>
            <a:off x="184149" y="5837218"/>
            <a:ext cx="8959851" cy="1292662"/>
          </a:xfrm>
          <a:prstGeom prst="rect">
            <a:avLst/>
          </a:prstGeom>
        </p:spPr>
        <p:txBody>
          <a:bodyPr wrap="square">
            <a:spAutoFit/>
          </a:bodyPr>
          <a:lstStyle/>
          <a:p>
            <a:r>
              <a:rPr lang="en-US" sz="1000" dirty="0"/>
              <a:t>26. Section 702: What it is &amp; How it Works: https://cdt.org/insight/section-702-what-it-is-how-it-works/ (accessed 1/28/19 28)</a:t>
            </a:r>
            <a:br>
              <a:rPr lang="en-US" sz="1000" dirty="0"/>
            </a:br>
            <a:r>
              <a:rPr lang="en-US" sz="1000" dirty="0"/>
              <a:t>27. Foreign Intelligence Surveillance (FISA Section 702, Executive Order 12333, and Section 215 of the Patriot Act): A Resource Page: https://www.brennancenter.org/analysis/foreign-intelligence-surveillance-fisa-section-702-executive-order-12333-and-section-215 (accessed 1/28/19)</a:t>
            </a:r>
            <a:br>
              <a:rPr lang="en-US" sz="1000" dirty="0"/>
            </a:br>
            <a:r>
              <a:rPr lang="en-US" sz="1000" dirty="0"/>
              <a:t>28. Senate Passes FISA Section 702 Reauthorization: https://www.cnn.com/2018/01/18/politics/fisa-reauthorization-senate-vote/index.html (accessed 1/28/19) </a:t>
            </a:r>
            <a:br>
              <a:rPr lang="en-US" sz="1000" dirty="0"/>
            </a:br>
            <a:r>
              <a:rPr lang="en-US" sz="1000" dirty="0"/>
              <a:t>29. 50 U.S.C. 1881a - Procedures for targeting certain persons outside the United States other than United States persons: https://www.govinfo.gov/app/details/USCODE-2011-title50/USCODE-2011-title50-chap36-subchapVI-sec1881a (accessed 2/6/19)</a:t>
            </a:r>
          </a:p>
          <a:p>
            <a:endParaRPr lang="en-US" dirty="0"/>
          </a:p>
        </p:txBody>
      </p:sp>
    </p:spTree>
    <p:extLst>
      <p:ext uri="{BB962C8B-B14F-4D97-AF65-F5344CB8AC3E}">
        <p14:creationId xmlns:p14="http://schemas.microsoft.com/office/powerpoint/2010/main" val="19800582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252248"/>
            <a:ext cx="7169534" cy="1229711"/>
          </a:xfrm>
        </p:spPr>
        <p:txBody>
          <a:bodyPr/>
          <a:lstStyle/>
          <a:p>
            <a:r>
              <a:rPr lang="en-US" dirty="0">
                <a:cs typeface="Times New Roman" panose="02020603050405020304" pitchFamily="18" charset="0"/>
              </a:rPr>
              <a:t>Central Security Service</a:t>
            </a:r>
            <a:br>
              <a:rPr lang="en-US" dirty="0">
                <a:cs typeface="Times New Roman" panose="02020603050405020304" pitchFamily="18" charset="0"/>
              </a:rPr>
            </a:br>
            <a:r>
              <a:rPr lang="en-US" dirty="0">
                <a:cs typeface="Times New Roman" panose="02020603050405020304" pitchFamily="18" charset="0"/>
              </a:rPr>
              <a:t>(CSS)</a:t>
            </a:r>
          </a:p>
        </p:txBody>
      </p:sp>
      <p:sp>
        <p:nvSpPr>
          <p:cNvPr id="3" name="Content Placeholder 2"/>
          <p:cNvSpPr>
            <a:spLocks noGrp="1"/>
          </p:cNvSpPr>
          <p:nvPr>
            <p:ph idx="1"/>
          </p:nvPr>
        </p:nvSpPr>
        <p:spPr>
          <a:xfrm>
            <a:off x="628650" y="1840675"/>
            <a:ext cx="7886700" cy="4336288"/>
          </a:xfrm>
        </p:spPr>
        <p:txBody>
          <a:bodyPr/>
          <a:lstStyle/>
          <a:p>
            <a:pPr marL="0" indent="0">
              <a:buNone/>
            </a:pPr>
            <a:r>
              <a:rPr lang="en-US" dirty="0"/>
              <a:t>Operates under the jurisdiction of the Department of Defense (DoD)</a:t>
            </a:r>
          </a:p>
          <a:p>
            <a:endParaRPr lang="en-US" dirty="0"/>
          </a:p>
          <a:p>
            <a:pPr marL="0" indent="0">
              <a:spcBef>
                <a:spcPts val="0"/>
              </a:spcBef>
              <a:buNone/>
            </a:pPr>
            <a:r>
              <a:rPr lang="en-US" dirty="0"/>
              <a:t>Director of the NSA is also the Chief of the CSS</a:t>
            </a:r>
            <a:r>
              <a:rPr lang="en-US" baseline="30000" dirty="0"/>
              <a:t>26</a:t>
            </a:r>
          </a:p>
          <a:p>
            <a:endParaRPr lang="en-US" dirty="0"/>
          </a:p>
          <a:p>
            <a:pPr marL="0" indent="0">
              <a:spcBef>
                <a:spcPts val="0"/>
              </a:spcBef>
              <a:buNone/>
            </a:pPr>
            <a:r>
              <a:rPr lang="en-US" dirty="0"/>
              <a:t>CSS coordinates SIGINT and IA between the five cryptologic components of the armed services:</a:t>
            </a:r>
          </a:p>
          <a:p>
            <a:pPr lvl="1"/>
            <a:r>
              <a:rPr lang="en-US" dirty="0"/>
              <a:t>The U.S. Fleet Cyber Command</a:t>
            </a:r>
          </a:p>
          <a:p>
            <a:pPr lvl="1"/>
            <a:r>
              <a:rPr lang="en-US" dirty="0"/>
              <a:t>The U.S. Marine Corps Director of Intelligence</a:t>
            </a:r>
          </a:p>
          <a:p>
            <a:pPr lvl="1"/>
            <a:r>
              <a:rPr lang="en-US" dirty="0"/>
              <a:t>The U.S. Army's Intelligence and Security Command</a:t>
            </a:r>
          </a:p>
          <a:p>
            <a:pPr lvl="1"/>
            <a:r>
              <a:rPr lang="en-US" dirty="0"/>
              <a:t>The Twenty-Fifth Air Force</a:t>
            </a:r>
          </a:p>
          <a:p>
            <a:pPr lvl="1"/>
            <a:r>
              <a:rPr lang="en-US" dirty="0"/>
              <a:t>The U.S. Coast Guard Deputy Assistant Commandant for Intelligence</a:t>
            </a:r>
          </a:p>
          <a:p>
            <a:endParaRPr lang="en-US" dirty="0"/>
          </a:p>
        </p:txBody>
      </p:sp>
      <p:pic>
        <p:nvPicPr>
          <p:cNvPr id="6" name="Picture 2" descr="Image result for central security serv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12" y="113062"/>
            <a:ext cx="1219200" cy="1219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2966" y="6412568"/>
            <a:ext cx="7782394" cy="246221"/>
          </a:xfrm>
          <a:prstGeom prst="rect">
            <a:avLst/>
          </a:prstGeom>
          <a:noFill/>
        </p:spPr>
        <p:txBody>
          <a:bodyPr wrap="square" rtlCol="0">
            <a:spAutoFit/>
          </a:bodyPr>
          <a:lstStyle/>
          <a:p>
            <a:r>
              <a:rPr lang="en-US" sz="1000" dirty="0">
                <a:cs typeface="Arial" panose="020B0604020202020204" pitchFamily="34" charset="0"/>
              </a:rPr>
              <a:t>30. Central Security Service (CSS): https://www.nsa.gov/about/central-security-service/ (accessed 6/3/2018)</a:t>
            </a:r>
          </a:p>
        </p:txBody>
      </p:sp>
    </p:spTree>
    <p:extLst>
      <p:ext uri="{BB962C8B-B14F-4D97-AF65-F5344CB8AC3E}">
        <p14:creationId xmlns:p14="http://schemas.microsoft.com/office/powerpoint/2010/main" val="29001971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252249"/>
            <a:ext cx="7169534" cy="1261242"/>
          </a:xfrm>
        </p:spPr>
        <p:txBody>
          <a:bodyPr/>
          <a:lstStyle/>
          <a:p>
            <a:r>
              <a:rPr lang="en-US" dirty="0">
                <a:cs typeface="Times New Roman" panose="02020603050405020304" pitchFamily="18" charset="0"/>
              </a:rPr>
              <a:t>United States Cyber Command (USCYBERCOM or CYBERCOM)</a:t>
            </a:r>
          </a:p>
        </p:txBody>
      </p:sp>
      <p:sp>
        <p:nvSpPr>
          <p:cNvPr id="3" name="Content Placeholder 2"/>
          <p:cNvSpPr>
            <a:spLocks noGrp="1"/>
          </p:cNvSpPr>
          <p:nvPr>
            <p:ph idx="1"/>
          </p:nvPr>
        </p:nvSpPr>
        <p:spPr>
          <a:xfrm>
            <a:off x="628650" y="1769423"/>
            <a:ext cx="7886700" cy="4583752"/>
          </a:xfrm>
        </p:spPr>
        <p:txBody>
          <a:bodyPr/>
          <a:lstStyle/>
          <a:p>
            <a:pPr marL="0" indent="0">
              <a:buNone/>
            </a:pPr>
            <a:r>
              <a:rPr lang="en-US" sz="1600" dirty="0">
                <a:cs typeface="Times New Roman" panose="02020603050405020304" pitchFamily="18" charset="0"/>
              </a:rPr>
              <a:t>Operates under the jurisdiction of the Department of Defense (DoD)</a:t>
            </a:r>
            <a:br>
              <a:rPr lang="en-US" sz="1600" dirty="0">
                <a:cs typeface="Times New Roman" panose="02020603050405020304" pitchFamily="18" charset="0"/>
              </a:rPr>
            </a:br>
            <a:endParaRPr lang="en-US" sz="1600" dirty="0"/>
          </a:p>
          <a:p>
            <a:pPr marL="0" indent="0">
              <a:buNone/>
            </a:pPr>
            <a:r>
              <a:rPr lang="en-US" sz="1600" dirty="0"/>
              <a:t>Elevated to command status in 2017</a:t>
            </a:r>
          </a:p>
          <a:p>
            <a:pPr lvl="1"/>
            <a:r>
              <a:rPr lang="en-US" sz="1600" dirty="0"/>
              <a:t>Statute 10 U.S.C. 167b - Unified combatant command for cyber operations</a:t>
            </a:r>
          </a:p>
          <a:p>
            <a:pPr marL="0" indent="0">
              <a:buNone/>
            </a:pPr>
            <a:endParaRPr lang="en-US" sz="1600" dirty="0"/>
          </a:p>
          <a:p>
            <a:pPr marL="0" indent="0">
              <a:spcBef>
                <a:spcPts val="0"/>
              </a:spcBef>
              <a:buNone/>
            </a:pPr>
            <a:r>
              <a:rPr lang="en-US" sz="1600" dirty="0"/>
              <a:t>Comprised of four components</a:t>
            </a:r>
            <a:r>
              <a:rPr lang="en-US" sz="1600" baseline="30000" dirty="0"/>
              <a:t>27</a:t>
            </a:r>
          </a:p>
          <a:p>
            <a:pPr lvl="1">
              <a:lnSpc>
                <a:spcPct val="100000"/>
              </a:lnSpc>
            </a:pPr>
            <a:r>
              <a:rPr lang="en-US" sz="1600" dirty="0"/>
              <a:t>Army Cyber Command</a:t>
            </a:r>
          </a:p>
          <a:p>
            <a:pPr lvl="1">
              <a:lnSpc>
                <a:spcPct val="100000"/>
              </a:lnSpc>
            </a:pPr>
            <a:r>
              <a:rPr lang="en-US" sz="1600" dirty="0"/>
              <a:t>Tenth Fleet – Fleet Cyber Command</a:t>
            </a:r>
          </a:p>
          <a:p>
            <a:pPr lvl="1">
              <a:lnSpc>
                <a:spcPct val="100000"/>
              </a:lnSpc>
            </a:pPr>
            <a:r>
              <a:rPr lang="en-US" sz="1600" dirty="0"/>
              <a:t>Twenty-Fourth Air Force – Air Forces Cyber</a:t>
            </a:r>
          </a:p>
          <a:p>
            <a:pPr lvl="1">
              <a:lnSpc>
                <a:spcPct val="100000"/>
              </a:lnSpc>
            </a:pPr>
            <a:r>
              <a:rPr lang="fr-FR" sz="1600" dirty="0"/>
              <a:t>Marine Corps Forces Cyberspace Command</a:t>
            </a:r>
          </a:p>
          <a:p>
            <a:pPr lvl="1"/>
            <a:endParaRPr lang="fr-FR" sz="1600" dirty="0"/>
          </a:p>
          <a:p>
            <a:pPr marL="0" indent="0">
              <a:spcBef>
                <a:spcPts val="0"/>
              </a:spcBef>
              <a:buNone/>
            </a:pPr>
            <a:r>
              <a:rPr lang="en-US" sz="1600" dirty="0"/>
              <a:t>Mission</a:t>
            </a:r>
            <a:r>
              <a:rPr lang="en-US" sz="1600" baseline="30000" dirty="0"/>
              <a:t>27</a:t>
            </a:r>
          </a:p>
          <a:p>
            <a:pPr lvl="1">
              <a:lnSpc>
                <a:spcPct val="100000"/>
              </a:lnSpc>
            </a:pPr>
            <a:r>
              <a:rPr lang="en-US" sz="1600" dirty="0"/>
              <a:t>“USCYBERCOM plans, coordinates, integrates, synchronizes and conducts activities to: direct the operations and defense of specified Department of Defense information networks and; prepare to, and when directed, conduct full spectrum military cyberspace operations in order to enable actions in all domains, ensure US/Allied freedom of action in cyberspace and deny the same to our adversaries.”</a:t>
            </a:r>
          </a:p>
          <a:p>
            <a:endParaRPr lang="fr-FR" dirty="0"/>
          </a:p>
          <a:p>
            <a:pPr marL="0" indent="0">
              <a:buNone/>
            </a:pPr>
            <a:endParaRPr lang="en-US" dirty="0"/>
          </a:p>
        </p:txBody>
      </p:sp>
      <p:pic>
        <p:nvPicPr>
          <p:cNvPr id="5" name="Picture 2" descr="Image result for us cyber comma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150" y="76200"/>
            <a:ext cx="1292925" cy="12929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98912" y="6328752"/>
            <a:ext cx="6617400" cy="553998"/>
          </a:xfrm>
          <a:prstGeom prst="rect">
            <a:avLst/>
          </a:prstGeom>
          <a:noFill/>
        </p:spPr>
        <p:txBody>
          <a:bodyPr wrap="square" rtlCol="0">
            <a:spAutoFit/>
          </a:bodyPr>
          <a:lstStyle/>
          <a:p>
            <a:r>
              <a:rPr lang="en-US" sz="1000" dirty="0"/>
              <a:t>31. 10 U.S.C. 167b - Unified combatant command for cyber operations: https://www.govinfo.gov/app/details/USCODE-2016-title10/USCODE-2016-title10-subtitleA-partI-chap6-sec167b (accessed 2/6/2019)</a:t>
            </a:r>
          </a:p>
          <a:p>
            <a:r>
              <a:rPr lang="en-US" sz="1000" dirty="0"/>
              <a:t>32. Mission and Vision: http://www.cybercom.mil/About/Mission-and-Vision/ (accessed 6/7/2018)</a:t>
            </a:r>
          </a:p>
        </p:txBody>
      </p:sp>
    </p:spTree>
    <p:extLst>
      <p:ext uri="{BB962C8B-B14F-4D97-AF65-F5344CB8AC3E}">
        <p14:creationId xmlns:p14="http://schemas.microsoft.com/office/powerpoint/2010/main" val="24006308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5" y="365126"/>
            <a:ext cx="7631930" cy="917409"/>
          </a:xfrm>
        </p:spPr>
        <p:txBody>
          <a:bodyPr/>
          <a:lstStyle/>
          <a:p>
            <a:r>
              <a:rPr lang="en-US" dirty="0">
                <a:cs typeface="Times New Roman" panose="02020603050405020304" pitchFamily="18" charset="0"/>
              </a:rPr>
              <a:t>CYBERCOM Organizational Chart</a:t>
            </a:r>
            <a:r>
              <a:rPr lang="en-US" baseline="30000" dirty="0">
                <a:cs typeface="Times New Roman" panose="02020603050405020304" pitchFamily="18" charset="0"/>
              </a:rPr>
              <a:t>28</a:t>
            </a:r>
          </a:p>
        </p:txBody>
      </p:sp>
      <p:pic>
        <p:nvPicPr>
          <p:cNvPr id="6" name="Picture 1" descr="CYBERCOM is headed by the Commander of U.S. Cyber Command, and houses the cyber operations of the U.S. Armed Forces: Army Cyber Command, Tenth Fleet – Fleet Cyber Command, Twenty-Fourth Air Force – Air Forces Cyber, and &#10;Marine Corps Forces Cyberspace Command.&#10;" title="CYBERCOM Organizational Ch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94525"/>
            <a:ext cx="9114972"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Image result for us cyber comma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50" y="76200"/>
            <a:ext cx="1292925" cy="12929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30883" y="6383315"/>
            <a:ext cx="8453205" cy="400110"/>
          </a:xfrm>
          <a:prstGeom prst="rect">
            <a:avLst/>
          </a:prstGeom>
          <a:noFill/>
        </p:spPr>
        <p:txBody>
          <a:bodyPr wrap="square" rtlCol="0">
            <a:spAutoFit/>
          </a:bodyPr>
          <a:lstStyle/>
          <a:p>
            <a:r>
              <a:rPr lang="en-US" sz="1000" dirty="0">
                <a:cs typeface="Arial" panose="020B0604020202020204" pitchFamily="34" charset="0"/>
              </a:rPr>
              <a:t>33. USCYBERCOM Org Chart: http://www.stratcom.mil/Portals/8/Documents/FOIA/USCYBERCOM%20Org%20Chart.pdf?ver=2016-10-17-114024-433 (accessed 6/3/2018)</a:t>
            </a:r>
          </a:p>
        </p:txBody>
      </p:sp>
    </p:spTree>
    <p:extLst>
      <p:ext uri="{BB962C8B-B14F-4D97-AF65-F5344CB8AC3E}">
        <p14:creationId xmlns:p14="http://schemas.microsoft.com/office/powerpoint/2010/main" val="9670157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236484"/>
            <a:ext cx="7169534" cy="1132641"/>
          </a:xfrm>
        </p:spPr>
        <p:txBody>
          <a:bodyPr/>
          <a:lstStyle/>
          <a:p>
            <a:r>
              <a:rPr lang="en-US" dirty="0">
                <a:cs typeface="Times New Roman" panose="02020603050405020304" pitchFamily="18" charset="0"/>
              </a:rPr>
              <a:t>CYBERCOM’s Cyber Security Role</a:t>
            </a:r>
          </a:p>
        </p:txBody>
      </p:sp>
      <p:sp>
        <p:nvSpPr>
          <p:cNvPr id="3" name="Content Placeholder 2"/>
          <p:cNvSpPr>
            <a:spLocks noGrp="1"/>
          </p:cNvSpPr>
          <p:nvPr>
            <p:ph idx="1"/>
          </p:nvPr>
        </p:nvSpPr>
        <p:spPr>
          <a:xfrm>
            <a:off x="628650" y="1888177"/>
            <a:ext cx="7886700" cy="4288786"/>
          </a:xfrm>
        </p:spPr>
        <p:txBody>
          <a:bodyPr/>
          <a:lstStyle/>
          <a:p>
            <a:pPr marL="0" indent="0">
              <a:buNone/>
            </a:pPr>
            <a:r>
              <a:rPr lang="en-US" dirty="0"/>
              <a:t>USCYBERCOM’s main focuses:</a:t>
            </a:r>
            <a:r>
              <a:rPr lang="en-US" baseline="30000" dirty="0"/>
              <a:t>29</a:t>
            </a:r>
          </a:p>
          <a:p>
            <a:pPr lvl="1"/>
            <a:r>
              <a:rPr lang="en-US" dirty="0"/>
              <a:t>Protect the DoD Information Network (DoDIN)</a:t>
            </a:r>
          </a:p>
          <a:p>
            <a:pPr lvl="1"/>
            <a:r>
              <a:rPr lang="en-US" dirty="0"/>
              <a:t>Support combat commanders in the execution of their missions across the globe </a:t>
            </a:r>
          </a:p>
          <a:p>
            <a:pPr lvl="1"/>
            <a:r>
              <a:rPr lang="en-US" dirty="0"/>
              <a:t>Respond and prevent cyber attacks against the nation</a:t>
            </a:r>
          </a:p>
          <a:p>
            <a:pPr lvl="1"/>
            <a:endParaRPr lang="en-US" sz="1000" dirty="0"/>
          </a:p>
          <a:p>
            <a:pPr marL="0" indent="0">
              <a:buNone/>
            </a:pPr>
            <a:r>
              <a:rPr lang="en-US" dirty="0"/>
              <a:t>Works with the other agencies of the DoD to coordinate cyberspace operations and expertise</a:t>
            </a:r>
          </a:p>
          <a:p>
            <a:endParaRPr lang="en-US" sz="1000" dirty="0"/>
          </a:p>
          <a:p>
            <a:pPr marL="0" indent="0">
              <a:buNone/>
            </a:pPr>
            <a:r>
              <a:rPr lang="en-US" dirty="0"/>
              <a:t>Increases DoD’s capability to counter cyber attacks and the reliability of information networks</a:t>
            </a:r>
          </a:p>
          <a:p>
            <a:endParaRPr lang="en-US" sz="1000" dirty="0"/>
          </a:p>
          <a:p>
            <a:pPr marL="0" indent="0">
              <a:buNone/>
            </a:pPr>
            <a:r>
              <a:rPr lang="en-US" dirty="0"/>
              <a:t>Designs cyber training and certification, and the structure of the DoD’s cyber force</a:t>
            </a:r>
          </a:p>
          <a:p>
            <a:endParaRPr lang="fr-FR" dirty="0"/>
          </a:p>
          <a:p>
            <a:pPr marL="0" indent="0">
              <a:buNone/>
            </a:pPr>
            <a:endParaRPr lang="en-US" dirty="0"/>
          </a:p>
        </p:txBody>
      </p:sp>
      <p:pic>
        <p:nvPicPr>
          <p:cNvPr id="5" name="Picture 2" descr="Image result for us cyber comma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150" y="76200"/>
            <a:ext cx="1292925" cy="12929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14810" y="6449794"/>
            <a:ext cx="8829190" cy="246221"/>
          </a:xfrm>
          <a:prstGeom prst="rect">
            <a:avLst/>
          </a:prstGeom>
          <a:noFill/>
        </p:spPr>
        <p:txBody>
          <a:bodyPr wrap="square" rtlCol="0">
            <a:spAutoFit/>
          </a:bodyPr>
          <a:lstStyle/>
          <a:p>
            <a:r>
              <a:rPr lang="en-US" sz="1000" dirty="0">
                <a:cs typeface="Arial" panose="020B0604020202020204" pitchFamily="34" charset="0"/>
              </a:rPr>
              <a:t>34. Mission and Vision: http://www.cybercom.mil/About/Mission-and-Vision/ (accessed 6/7/2018)</a:t>
            </a:r>
          </a:p>
        </p:txBody>
      </p:sp>
    </p:spTree>
    <p:extLst>
      <p:ext uri="{BB962C8B-B14F-4D97-AF65-F5344CB8AC3E}">
        <p14:creationId xmlns:p14="http://schemas.microsoft.com/office/powerpoint/2010/main" val="19915309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xmlns="" id="{612C80A4-1700-4D22-B607-120EA08C1163}"/>
              </a:ext>
            </a:extLst>
          </p:cNvPr>
          <p:cNvSpPr>
            <a:spLocks noGrp="1"/>
          </p:cNvSpPr>
          <p:nvPr>
            <p:ph idx="1"/>
          </p:nvPr>
        </p:nvSpPr>
        <p:spPr>
          <a:xfrm>
            <a:off x="628650" y="1339273"/>
            <a:ext cx="7886700" cy="4367260"/>
          </a:xfrm>
        </p:spPr>
        <p:txBody>
          <a:bodyPr>
            <a:noAutofit/>
          </a:bodyPr>
          <a:lstStyle/>
          <a:p>
            <a:pPr marL="0" indent="0">
              <a:buNone/>
            </a:pPr>
            <a:r>
              <a:rPr lang="en-US" dirty="0"/>
              <a:t>The NSA Director is also the Commander of USCYBERCOM.</a:t>
            </a:r>
          </a:p>
          <a:p>
            <a:pPr lvl="1"/>
            <a:r>
              <a:rPr lang="en-US" sz="2100" dirty="0"/>
              <a:t>As of 2019: General Paul M. Nakasone currently holds this position.</a:t>
            </a:r>
            <a:br>
              <a:rPr lang="en-US" sz="2100" dirty="0"/>
            </a:br>
            <a:endParaRPr lang="en-US" sz="2100" dirty="0"/>
          </a:p>
          <a:p>
            <a:pPr marL="0" indent="0">
              <a:buNone/>
            </a:pPr>
            <a:r>
              <a:rPr lang="en-US" dirty="0"/>
              <a:t>‘Integrated Cyber Center and Joint Operations Center’ </a:t>
            </a:r>
          </a:p>
          <a:p>
            <a:pPr lvl="1"/>
            <a:r>
              <a:rPr lang="en-US" sz="2100" dirty="0"/>
              <a:t>Stood up in 2018</a:t>
            </a:r>
          </a:p>
          <a:p>
            <a:pPr lvl="1"/>
            <a:r>
              <a:rPr lang="en-US" sz="2100" dirty="0"/>
              <a:t>Joint operations allow, “…for enhanced cyber situational awareness through real time intelligence, rapid communication with national command authorities and federal cyber centers, support to battlefield commander and full spectrum cyber operations with partners worldwide.”</a:t>
            </a:r>
          </a:p>
          <a:p>
            <a:pPr lvl="1"/>
            <a:r>
              <a:rPr lang="en-US" sz="2100" dirty="0"/>
              <a:t>Example: USCYBERCOM and the NSA (along with the CIA, the DHS, and the FBI) coordinated to deter Russian influence in the 2018 U.S. elections.</a:t>
            </a:r>
          </a:p>
          <a:p>
            <a:pPr marL="0" indent="0">
              <a:buNone/>
            </a:pPr>
            <a:endParaRPr lang="en-US" sz="1000" dirty="0"/>
          </a:p>
          <a:p>
            <a:pPr marL="0" indent="0">
              <a:buNone/>
            </a:pPr>
            <a:endParaRPr lang="en-US" sz="1000" dirty="0"/>
          </a:p>
        </p:txBody>
      </p:sp>
      <p:sp>
        <p:nvSpPr>
          <p:cNvPr id="8" name="Title 7">
            <a:extLst>
              <a:ext uri="{FF2B5EF4-FFF2-40B4-BE49-F238E27FC236}">
                <a16:creationId xmlns:a16="http://schemas.microsoft.com/office/drawing/2014/main" xmlns="" id="{AF558C2A-39B8-4B9F-B5A2-CEDE65298F3F}"/>
              </a:ext>
            </a:extLst>
          </p:cNvPr>
          <p:cNvSpPr>
            <a:spLocks noGrp="1"/>
          </p:cNvSpPr>
          <p:nvPr>
            <p:ph type="title"/>
          </p:nvPr>
        </p:nvSpPr>
        <p:spPr>
          <a:xfrm>
            <a:off x="628650" y="681037"/>
            <a:ext cx="9393656" cy="549381"/>
          </a:xfrm>
          <a:prstGeom prst="rect">
            <a:avLst/>
          </a:prstGeom>
        </p:spPr>
        <p:txBody>
          <a:bodyPr wrap="square">
            <a:spAutoFit/>
          </a:bodyPr>
          <a:lstStyle/>
          <a:p>
            <a:r>
              <a:rPr lang="en-US" dirty="0">
                <a:ea typeface="Calibri" panose="020F0502020204030204" pitchFamily="34" charset="0"/>
                <a:cs typeface="Times New Roman" panose="02020603050405020304" pitchFamily="18" charset="0"/>
              </a:rPr>
              <a:t>NSA &amp; USCYBERCOM</a:t>
            </a:r>
            <a:endParaRPr lang="en-US" dirty="0">
              <a:cs typeface="Times New Roman" panose="02020603050405020304" pitchFamily="18" charset="0"/>
            </a:endParaRPr>
          </a:p>
        </p:txBody>
      </p:sp>
      <p:sp>
        <p:nvSpPr>
          <p:cNvPr id="2" name="Rectangle 1">
            <a:extLst>
              <a:ext uri="{FF2B5EF4-FFF2-40B4-BE49-F238E27FC236}">
                <a16:creationId xmlns:a16="http://schemas.microsoft.com/office/drawing/2014/main" xmlns="" id="{21C154AD-BE78-4126-BEBE-5FA840CE10B1}"/>
              </a:ext>
            </a:extLst>
          </p:cNvPr>
          <p:cNvSpPr/>
          <p:nvPr/>
        </p:nvSpPr>
        <p:spPr>
          <a:xfrm>
            <a:off x="313267" y="5842328"/>
            <a:ext cx="8202083" cy="861774"/>
          </a:xfrm>
          <a:prstGeom prst="rect">
            <a:avLst/>
          </a:prstGeom>
        </p:spPr>
        <p:txBody>
          <a:bodyPr wrap="square">
            <a:spAutoFit/>
          </a:bodyPr>
          <a:lstStyle/>
          <a:p>
            <a:r>
              <a:rPr lang="en-US" sz="1000" dirty="0"/>
              <a:t>35. Current Leadership: https://www.nsa.gov/about/leadership/ (accessed 1/25/19)</a:t>
            </a:r>
            <a:br>
              <a:rPr lang="en-US" sz="1000" dirty="0"/>
            </a:br>
            <a:r>
              <a:rPr lang="en-US" sz="1000" dirty="0"/>
              <a:t>36. </a:t>
            </a:r>
            <a:r>
              <a:rPr lang="en-US" sz="1000" dirty="0" err="1"/>
              <a:t>Cybercom</a:t>
            </a:r>
            <a:r>
              <a:rPr lang="en-US" sz="1000" dirty="0"/>
              <a:t> Now a Combatant Command, Nakasone Replaces Rogers: https://dod.defense.gov/News/Article/  Article/1512994/</a:t>
            </a:r>
            <a:r>
              <a:rPr lang="en-US" sz="1000" dirty="0" err="1"/>
              <a:t>cybercom</a:t>
            </a:r>
            <a:r>
              <a:rPr lang="en-US" sz="1000" dirty="0"/>
              <a:t>-now-a-combatant-command-</a:t>
            </a:r>
            <a:r>
              <a:rPr lang="en-US" sz="1000" dirty="0" err="1"/>
              <a:t>nakasone</a:t>
            </a:r>
            <a:r>
              <a:rPr lang="en-US" sz="1000" dirty="0"/>
              <a:t>-replaces-rogers/ (accessed 1/25/19)</a:t>
            </a:r>
            <a:br>
              <a:rPr lang="en-US" sz="1000" dirty="0"/>
            </a:br>
            <a:r>
              <a:rPr lang="en-US" sz="1000" dirty="0"/>
              <a:t>37. Cyber Command, NSA Open New $500 Million Operations Center: https://www.fifthdomain.com/dod/ </a:t>
            </a:r>
            <a:r>
              <a:rPr lang="en-US" sz="1000" dirty="0" err="1"/>
              <a:t>cybercom</a:t>
            </a:r>
            <a:r>
              <a:rPr lang="en-US" sz="1000" dirty="0"/>
              <a:t>/2018/05/07/cyber-command-nsa-open-new-500-million-operations-center/ (accessed 1/27/2019)</a:t>
            </a:r>
          </a:p>
        </p:txBody>
      </p:sp>
    </p:spTree>
    <p:extLst>
      <p:ext uri="{BB962C8B-B14F-4D97-AF65-F5344CB8AC3E}">
        <p14:creationId xmlns:p14="http://schemas.microsoft.com/office/powerpoint/2010/main" val="24551074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1FD9F79-D6AD-46AE-ADEF-9BF75C5DAA26}"/>
              </a:ext>
            </a:extLst>
          </p:cNvPr>
          <p:cNvSpPr>
            <a:spLocks noGrp="1"/>
          </p:cNvSpPr>
          <p:nvPr>
            <p:ph type="title"/>
          </p:nvPr>
        </p:nvSpPr>
        <p:spPr>
          <a:xfrm>
            <a:off x="628650" y="232344"/>
            <a:ext cx="7886700" cy="1325563"/>
          </a:xfrm>
        </p:spPr>
        <p:txBody>
          <a:bodyPr/>
          <a:lstStyle/>
          <a:p>
            <a:r>
              <a:rPr lang="en-US" dirty="0">
                <a:cs typeface="Times New Roman" panose="02020603050405020304" pitchFamily="18" charset="0"/>
              </a:rPr>
              <a:t>Presidential Policy Directive (PPD) 21 </a:t>
            </a:r>
          </a:p>
        </p:txBody>
      </p:sp>
      <p:sp>
        <p:nvSpPr>
          <p:cNvPr id="3" name="Content Placeholder 2">
            <a:extLst>
              <a:ext uri="{FF2B5EF4-FFF2-40B4-BE49-F238E27FC236}">
                <a16:creationId xmlns:a16="http://schemas.microsoft.com/office/drawing/2014/main" xmlns="" id="{64EAD32D-7793-4B71-B078-68D5C54BB5BA}"/>
              </a:ext>
            </a:extLst>
          </p:cNvPr>
          <p:cNvSpPr>
            <a:spLocks noGrp="1"/>
          </p:cNvSpPr>
          <p:nvPr>
            <p:ph idx="1"/>
          </p:nvPr>
        </p:nvSpPr>
        <p:spPr>
          <a:xfrm>
            <a:off x="628650" y="1557906"/>
            <a:ext cx="7886700" cy="4648929"/>
          </a:xfrm>
        </p:spPr>
        <p:txBody>
          <a:bodyPr>
            <a:noAutofit/>
          </a:bodyPr>
          <a:lstStyle/>
          <a:p>
            <a:pPr marL="0" indent="0">
              <a:buNone/>
            </a:pPr>
            <a:r>
              <a:rPr lang="en-US" dirty="0"/>
              <a:t>Objective</a:t>
            </a:r>
          </a:p>
          <a:p>
            <a:pPr marL="342900" lvl="1" indent="0">
              <a:buNone/>
            </a:pPr>
            <a:r>
              <a:rPr lang="en-US" sz="2100" dirty="0"/>
              <a:t>“The Presidential Policy Directive (PPD) on Critical Infrastructure Security and Resilience advances a national unity of effort to strengthen and maintain secure, functioning, and resilient critical infrastructure." </a:t>
            </a:r>
            <a:br>
              <a:rPr lang="en-US" sz="2100" dirty="0"/>
            </a:br>
            <a:endParaRPr lang="en-US" sz="2100" dirty="0"/>
          </a:p>
          <a:p>
            <a:pPr marL="0" indent="0">
              <a:buNone/>
            </a:pPr>
            <a:r>
              <a:rPr lang="en-US" dirty="0"/>
              <a:t>Three Factors Driving Infrastructure Strengthening: </a:t>
            </a:r>
          </a:p>
          <a:p>
            <a:pPr lvl="1"/>
            <a:r>
              <a:rPr lang="en-US" sz="2100" dirty="0"/>
              <a:t>“Refine and clarify functional relationships across the Federal Government to advance the national unity of effort to strengthen critical infrastructure security and resilience”</a:t>
            </a:r>
          </a:p>
          <a:p>
            <a:pPr lvl="1"/>
            <a:r>
              <a:rPr lang="en-US" sz="2100" dirty="0"/>
              <a:t>“Enable effective information exchange by identifying baseline data and systems requirements for the Federal Government”</a:t>
            </a:r>
          </a:p>
          <a:p>
            <a:pPr lvl="1"/>
            <a:r>
              <a:rPr lang="en-US" sz="2100" dirty="0"/>
              <a:t>“Implement an integration and analysis function to inform planning and operations decisions regarding critical infrastructure”</a:t>
            </a:r>
          </a:p>
          <a:p>
            <a:pPr lvl="1"/>
            <a:endParaRPr lang="en-US" sz="2100" dirty="0"/>
          </a:p>
          <a:p>
            <a:pPr lvl="1"/>
            <a:endParaRPr lang="en-US" sz="2100" dirty="0"/>
          </a:p>
          <a:p>
            <a:pPr marL="342900" lvl="1" indent="0">
              <a:buNone/>
            </a:pPr>
            <a:endParaRPr lang="en-US" sz="2100" dirty="0"/>
          </a:p>
          <a:p>
            <a:pPr marL="0" indent="0">
              <a:buNone/>
            </a:pPr>
            <a:endParaRPr lang="en-US" dirty="0"/>
          </a:p>
        </p:txBody>
      </p:sp>
      <p:sp>
        <p:nvSpPr>
          <p:cNvPr id="4" name="Rectangle 3">
            <a:extLst>
              <a:ext uri="{FF2B5EF4-FFF2-40B4-BE49-F238E27FC236}">
                <a16:creationId xmlns:a16="http://schemas.microsoft.com/office/drawing/2014/main" xmlns="" id="{3A3E790A-C2C6-4DF5-AC40-D9D5BC24C1D8}"/>
              </a:ext>
            </a:extLst>
          </p:cNvPr>
          <p:cNvSpPr/>
          <p:nvPr/>
        </p:nvSpPr>
        <p:spPr>
          <a:xfrm>
            <a:off x="338667" y="6376168"/>
            <a:ext cx="8176683" cy="677108"/>
          </a:xfrm>
          <a:prstGeom prst="rect">
            <a:avLst/>
          </a:prstGeom>
        </p:spPr>
        <p:txBody>
          <a:bodyPr wrap="square">
            <a:spAutoFit/>
          </a:bodyPr>
          <a:lstStyle/>
          <a:p>
            <a:r>
              <a:rPr lang="en-US" sz="1000" dirty="0"/>
              <a:t>38. Presidential Policy Directive -- Critical Infrastructure Security and Resilience: https://obamawhitehouse.archives.gov/the-press-office/2013/02/12/presidential-policy-directive-critical-infrastructure-security-and-resil (accessed 1/27/19)</a:t>
            </a:r>
          </a:p>
          <a:p>
            <a:endParaRPr lang="en-US" dirty="0"/>
          </a:p>
        </p:txBody>
      </p:sp>
    </p:spTree>
    <p:extLst>
      <p:ext uri="{BB962C8B-B14F-4D97-AF65-F5344CB8AC3E}">
        <p14:creationId xmlns:p14="http://schemas.microsoft.com/office/powerpoint/2010/main" val="1481322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cs typeface="Times New Roman" panose="02020603050405020304" pitchFamily="18" charset="0"/>
              </a:rPr>
              <a:t>Learning Outcomes: The Federal Agencies that Oversee Cyber Operations, Structure and Policy</a:t>
            </a:r>
          </a:p>
        </p:txBody>
      </p:sp>
      <p:sp>
        <p:nvSpPr>
          <p:cNvPr id="3" name="Content Placeholder 2"/>
          <p:cNvSpPr>
            <a:spLocks noGrp="1"/>
          </p:cNvSpPr>
          <p:nvPr>
            <p:ph idx="1"/>
          </p:nvPr>
        </p:nvSpPr>
        <p:spPr>
          <a:xfrm>
            <a:off x="299545" y="2301253"/>
            <a:ext cx="5566865" cy="3587943"/>
          </a:xfrm>
        </p:spPr>
        <p:txBody>
          <a:bodyPr/>
          <a:lstStyle/>
          <a:p>
            <a:pPr marL="0" indent="0" eaLnBrk="1" hangingPunct="1">
              <a:lnSpc>
                <a:spcPct val="100000"/>
              </a:lnSpc>
              <a:spcBef>
                <a:spcPts val="0"/>
              </a:spcBef>
              <a:buNone/>
            </a:pPr>
            <a:r>
              <a:rPr lang="en-US" sz="2400" dirty="0">
                <a:cs typeface="Times New Roman" panose="02020603050405020304" pitchFamily="18" charset="0"/>
              </a:rPr>
              <a:t>Upon completion of this lesson, you should be able to:</a:t>
            </a:r>
          </a:p>
          <a:p>
            <a:pPr eaLnBrk="1" hangingPunct="1">
              <a:lnSpc>
                <a:spcPct val="100000"/>
              </a:lnSpc>
              <a:spcBef>
                <a:spcPts val="0"/>
              </a:spcBef>
            </a:pPr>
            <a:endParaRPr lang="en-US" sz="2000" dirty="0">
              <a:cs typeface="Times New Roman" panose="02020603050405020304" pitchFamily="18" charset="0"/>
            </a:endParaRPr>
          </a:p>
          <a:p>
            <a:pPr marL="795338" indent="-344488" eaLnBrk="1" hangingPunct="1">
              <a:lnSpc>
                <a:spcPct val="100000"/>
              </a:lnSpc>
              <a:spcBef>
                <a:spcPts val="0"/>
              </a:spcBef>
            </a:pPr>
            <a:r>
              <a:rPr lang="en-US" dirty="0">
                <a:cs typeface="Times New Roman" panose="02020603050405020304" pitchFamily="18" charset="0"/>
              </a:rPr>
              <a:t>Identify, explain, and determine the central administrative and policy elements of cyber security.</a:t>
            </a:r>
          </a:p>
          <a:p>
            <a:pPr marL="795338" indent="-344488" eaLnBrk="1" hangingPunct="1">
              <a:lnSpc>
                <a:spcPct val="100000"/>
              </a:lnSpc>
              <a:spcBef>
                <a:spcPts val="0"/>
              </a:spcBef>
            </a:pPr>
            <a:endParaRPr lang="en-US" sz="1800" dirty="0">
              <a:cs typeface="Times New Roman" panose="02020603050405020304" pitchFamily="18" charset="0"/>
            </a:endParaRPr>
          </a:p>
          <a:p>
            <a:pPr marL="795338" indent="-344488" eaLnBrk="1" hangingPunct="1">
              <a:lnSpc>
                <a:spcPct val="100000"/>
              </a:lnSpc>
              <a:spcBef>
                <a:spcPts val="0"/>
              </a:spcBef>
            </a:pPr>
            <a:r>
              <a:rPr lang="en-US" dirty="0">
                <a:cs typeface="Times New Roman" panose="02020603050405020304" pitchFamily="18" charset="0"/>
              </a:rPr>
              <a:t>Recognize and understand the central elements of PPD-41 and its impact on U.S. cybersecurity policy.</a:t>
            </a:r>
            <a:endParaRPr lang="en-US" dirty="0"/>
          </a:p>
        </p:txBody>
      </p:sp>
      <p:pic>
        <p:nvPicPr>
          <p:cNvPr id="10242" name="Picture 2" descr="Shadow figures of people doing wo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2956" y="2743200"/>
            <a:ext cx="2704047" cy="27040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5127698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A548E3-421C-4977-8CAD-3FF3DB80ABAB}"/>
              </a:ext>
            </a:extLst>
          </p:cNvPr>
          <p:cNvSpPr>
            <a:spLocks noGrp="1"/>
          </p:cNvSpPr>
          <p:nvPr>
            <p:ph type="title"/>
          </p:nvPr>
        </p:nvSpPr>
        <p:spPr>
          <a:xfrm>
            <a:off x="628650" y="198871"/>
            <a:ext cx="7886700" cy="1325563"/>
          </a:xfrm>
        </p:spPr>
        <p:txBody>
          <a:bodyPr/>
          <a:lstStyle/>
          <a:p>
            <a:r>
              <a:rPr lang="en-US" dirty="0">
                <a:cs typeface="Times New Roman" panose="02020603050405020304" pitchFamily="18" charset="0"/>
              </a:rPr>
              <a:t>Joint Publication 3-12</a:t>
            </a:r>
          </a:p>
        </p:txBody>
      </p:sp>
      <p:sp>
        <p:nvSpPr>
          <p:cNvPr id="3" name="Content Placeholder 2">
            <a:extLst>
              <a:ext uri="{FF2B5EF4-FFF2-40B4-BE49-F238E27FC236}">
                <a16:creationId xmlns:a16="http://schemas.microsoft.com/office/drawing/2014/main" xmlns="" id="{F2AFE99A-66FB-4A39-A80F-07393D749EBD}"/>
              </a:ext>
            </a:extLst>
          </p:cNvPr>
          <p:cNvSpPr>
            <a:spLocks noGrp="1"/>
          </p:cNvSpPr>
          <p:nvPr>
            <p:ph idx="1"/>
          </p:nvPr>
        </p:nvSpPr>
        <p:spPr>
          <a:xfrm>
            <a:off x="628650" y="1524434"/>
            <a:ext cx="7886700" cy="5011584"/>
          </a:xfrm>
        </p:spPr>
        <p:txBody>
          <a:bodyPr>
            <a:normAutofit fontScale="92500" lnSpcReduction="10000"/>
          </a:bodyPr>
          <a:lstStyle/>
          <a:p>
            <a:pPr marL="0" indent="0">
              <a:buNone/>
            </a:pPr>
            <a:r>
              <a:rPr lang="en-US" sz="2400" dirty="0"/>
              <a:t>Outlines the DoD’s cyber operations role and authorities</a:t>
            </a:r>
          </a:p>
          <a:p>
            <a:pPr lvl="1"/>
            <a:r>
              <a:rPr lang="en-US" sz="2400" dirty="0"/>
              <a:t>Issued in 2013, made public in 2015, updated in 2018</a:t>
            </a:r>
            <a:br>
              <a:rPr lang="en-US" sz="2400" dirty="0"/>
            </a:br>
            <a:endParaRPr lang="en-US" sz="2400" dirty="0"/>
          </a:p>
          <a:p>
            <a:pPr marL="0" indent="0">
              <a:buNone/>
            </a:pPr>
            <a:r>
              <a:rPr lang="en-US" sz="2400" dirty="0"/>
              <a:t>Key attributes: </a:t>
            </a:r>
          </a:p>
          <a:p>
            <a:pPr marL="342900" lvl="1" indent="0">
              <a:buNone/>
            </a:pPr>
            <a:r>
              <a:rPr lang="en-US" sz="2400" dirty="0"/>
              <a:t>Cyberspace Missions: “All actions in cyberspace that are not cyberspace-enabled activities are taken as part of one of three cyberspace missions: offensive cyberspace operations (OCO), defensive cyberspace operations (DCO), or DODIN operations.”</a:t>
            </a:r>
          </a:p>
          <a:p>
            <a:pPr lvl="2"/>
            <a:r>
              <a:rPr lang="en-US" sz="2400" dirty="0"/>
              <a:t>DODIN Missions: Secure, configure, operate, extend, maintain, and sustain DOD cyberspace and to create and preserve the confidentiality, availability, and integrity of the DODIN</a:t>
            </a:r>
          </a:p>
          <a:p>
            <a:pPr lvl="2"/>
            <a:r>
              <a:rPr lang="en-US" sz="2400" dirty="0"/>
              <a:t>DCO Missions: Defend the DODIN, or other DoD cyberspace forces</a:t>
            </a:r>
          </a:p>
          <a:p>
            <a:pPr lvl="2"/>
            <a:r>
              <a:rPr lang="en-US" sz="2400" dirty="0"/>
              <a:t>OCO Missions: Project power in and through foreign cyberspace</a:t>
            </a:r>
          </a:p>
        </p:txBody>
      </p:sp>
      <p:sp>
        <p:nvSpPr>
          <p:cNvPr id="4" name="Rectangle 3">
            <a:extLst>
              <a:ext uri="{FF2B5EF4-FFF2-40B4-BE49-F238E27FC236}">
                <a16:creationId xmlns:a16="http://schemas.microsoft.com/office/drawing/2014/main" xmlns="" id="{35345EB3-F34F-4819-98F3-9EFA4D22C087}"/>
              </a:ext>
            </a:extLst>
          </p:cNvPr>
          <p:cNvSpPr/>
          <p:nvPr/>
        </p:nvSpPr>
        <p:spPr>
          <a:xfrm>
            <a:off x="338667" y="6536018"/>
            <a:ext cx="8176683" cy="246221"/>
          </a:xfrm>
          <a:prstGeom prst="rect">
            <a:avLst/>
          </a:prstGeom>
        </p:spPr>
        <p:txBody>
          <a:bodyPr wrap="square">
            <a:spAutoFit/>
          </a:bodyPr>
          <a:lstStyle/>
          <a:p>
            <a:r>
              <a:rPr lang="en-US" sz="1000" dirty="0"/>
              <a:t>39. Joint Pub 3-12: https://www.hsdl.org/?abstract&amp;did=812851 (accessed 1/27/19)</a:t>
            </a:r>
          </a:p>
        </p:txBody>
      </p:sp>
    </p:spTree>
    <p:extLst>
      <p:ext uri="{BB962C8B-B14F-4D97-AF65-F5344CB8AC3E}">
        <p14:creationId xmlns:p14="http://schemas.microsoft.com/office/powerpoint/2010/main" val="35719082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88D1B91-EDDB-4621-BBC9-D79F2F01EF7E}"/>
              </a:ext>
            </a:extLst>
          </p:cNvPr>
          <p:cNvSpPr>
            <a:spLocks noGrp="1"/>
          </p:cNvSpPr>
          <p:nvPr>
            <p:ph type="title"/>
          </p:nvPr>
        </p:nvSpPr>
        <p:spPr>
          <a:xfrm>
            <a:off x="628650" y="180399"/>
            <a:ext cx="7886700" cy="1325563"/>
          </a:xfrm>
        </p:spPr>
        <p:txBody>
          <a:bodyPr/>
          <a:lstStyle/>
          <a:p>
            <a:r>
              <a:rPr lang="en-US" dirty="0">
                <a:cs typeface="Times New Roman" panose="02020603050405020304" pitchFamily="18" charset="0"/>
              </a:rPr>
              <a:t>Key Attributes </a:t>
            </a:r>
            <a:r>
              <a:rPr lang="en-US" sz="2000" i="1" dirty="0">
                <a:cs typeface="Times New Roman" panose="02020603050405020304" pitchFamily="18" charset="0"/>
              </a:rPr>
              <a:t>Cont. </a:t>
            </a:r>
            <a:r>
              <a:rPr lang="en-US" dirty="0">
                <a:cs typeface="Times New Roman" panose="02020603050405020304" pitchFamily="18" charset="0"/>
              </a:rPr>
              <a:t> </a:t>
            </a:r>
          </a:p>
        </p:txBody>
      </p:sp>
      <p:sp>
        <p:nvSpPr>
          <p:cNvPr id="3" name="Content Placeholder 2">
            <a:extLst>
              <a:ext uri="{FF2B5EF4-FFF2-40B4-BE49-F238E27FC236}">
                <a16:creationId xmlns:a16="http://schemas.microsoft.com/office/drawing/2014/main" xmlns="" id="{58EFEC1D-CA71-4509-913C-12DD7E0D0201}"/>
              </a:ext>
            </a:extLst>
          </p:cNvPr>
          <p:cNvSpPr>
            <a:spLocks noGrp="1"/>
          </p:cNvSpPr>
          <p:nvPr>
            <p:ph idx="1"/>
          </p:nvPr>
        </p:nvSpPr>
        <p:spPr>
          <a:xfrm>
            <a:off x="628650" y="1460215"/>
            <a:ext cx="7886700" cy="4968294"/>
          </a:xfrm>
        </p:spPr>
        <p:txBody>
          <a:bodyPr>
            <a:normAutofit/>
          </a:bodyPr>
          <a:lstStyle/>
          <a:p>
            <a:pPr marL="342900" lvl="1" indent="0">
              <a:buNone/>
            </a:pPr>
            <a:r>
              <a:rPr lang="en-US" sz="2000" dirty="0"/>
              <a:t>Joint Planning Processes (JPP): Used to, “organize the work of the commander, staff, subordinate commanders, and other partners to develop plans that appropriately address the problem to be solved”</a:t>
            </a:r>
            <a:br>
              <a:rPr lang="en-US" sz="2000" dirty="0"/>
            </a:br>
            <a:endParaRPr lang="en-US" sz="2000" dirty="0"/>
          </a:p>
          <a:p>
            <a:pPr lvl="2"/>
            <a:r>
              <a:rPr lang="en-US" sz="2000" dirty="0"/>
              <a:t>Conducted by integrating cyberspace capabilities with the JFC’s plans and then synchronizing them with operations across military operations</a:t>
            </a:r>
            <a:br>
              <a:rPr lang="en-US" sz="2000" dirty="0"/>
            </a:br>
            <a:endParaRPr lang="en-US" sz="2000" dirty="0"/>
          </a:p>
          <a:p>
            <a:pPr lvl="2"/>
            <a:r>
              <a:rPr lang="en-US" sz="2000" dirty="0"/>
              <a:t>Example: Mission task force packages are, “USCYBERCOM-tailored support capability comprised of assigned [cyber operations] forces, additional [cyber operations] support personnel, and cyberspace capabilities, as required. When directed, USCYBERCOM establishes a tailored force to support specific [combatant commands] crisis or contingency mission requirements beyond the capacity of forces available for routine support.” </a:t>
            </a:r>
          </a:p>
          <a:p>
            <a:endParaRPr lang="en-US" dirty="0"/>
          </a:p>
        </p:txBody>
      </p:sp>
    </p:spTree>
    <p:extLst>
      <p:ext uri="{BB962C8B-B14F-4D97-AF65-F5344CB8AC3E}">
        <p14:creationId xmlns:p14="http://schemas.microsoft.com/office/powerpoint/2010/main" val="28558426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F801B0-4D78-43E4-884F-9530A3B82DC2}"/>
              </a:ext>
            </a:extLst>
          </p:cNvPr>
          <p:cNvSpPr>
            <a:spLocks noGrp="1"/>
          </p:cNvSpPr>
          <p:nvPr>
            <p:ph type="title"/>
          </p:nvPr>
        </p:nvSpPr>
        <p:spPr>
          <a:xfrm>
            <a:off x="628650" y="236252"/>
            <a:ext cx="7886700" cy="1232330"/>
          </a:xfrm>
        </p:spPr>
        <p:txBody>
          <a:bodyPr/>
          <a:lstStyle/>
          <a:p>
            <a:r>
              <a:rPr lang="en-US" dirty="0">
                <a:cs typeface="Times New Roman" panose="02020603050405020304" pitchFamily="18" charset="0"/>
              </a:rPr>
              <a:t>Key Attributes</a:t>
            </a:r>
            <a:r>
              <a:rPr lang="en-US" i="1" dirty="0">
                <a:cs typeface="Times New Roman" panose="02020603050405020304" pitchFamily="18" charset="0"/>
              </a:rPr>
              <a:t> </a:t>
            </a:r>
            <a:r>
              <a:rPr lang="en-US" sz="2000" i="1" dirty="0">
                <a:cs typeface="Times New Roman" panose="02020603050405020304" pitchFamily="18" charset="0"/>
              </a:rPr>
              <a:t>Cont. </a:t>
            </a:r>
            <a:endParaRPr lang="en-US" sz="2000" dirty="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E24EB06E-F68C-47B7-9263-C98FCC64F685}"/>
              </a:ext>
            </a:extLst>
          </p:cNvPr>
          <p:cNvSpPr>
            <a:spLocks noGrp="1"/>
          </p:cNvSpPr>
          <p:nvPr>
            <p:ph idx="1"/>
          </p:nvPr>
        </p:nvSpPr>
        <p:spPr>
          <a:xfrm>
            <a:off x="628650" y="1468582"/>
            <a:ext cx="7886700" cy="4661286"/>
          </a:xfrm>
        </p:spPr>
        <p:txBody>
          <a:bodyPr>
            <a:normAutofit/>
          </a:bodyPr>
          <a:lstStyle/>
          <a:p>
            <a:pPr lvl="1"/>
            <a:r>
              <a:rPr lang="en-US" sz="2400" dirty="0"/>
              <a:t>Cyberspace Operations Forces: “USCYBERCOM accomplishes its missions within three primary lines of operation: secure, operate, and defend the DODIN; defend the nation from attack in cyberspace; and provide cyberspace support as required to combatant commanders (CCDRs).”</a:t>
            </a:r>
            <a:br>
              <a:rPr lang="en-US" sz="2400" dirty="0"/>
            </a:br>
            <a:endParaRPr lang="en-US" dirty="0"/>
          </a:p>
          <a:p>
            <a:pPr lvl="1"/>
            <a:r>
              <a:rPr lang="en-US" sz="2400" dirty="0"/>
              <a:t>The Joint Functions and Cyberspace Operations: </a:t>
            </a:r>
            <a:endParaRPr lang="en-US" sz="1600" dirty="0"/>
          </a:p>
          <a:p>
            <a:pPr lvl="3"/>
            <a:r>
              <a:rPr lang="en-US" sz="1600" dirty="0"/>
              <a:t>Command and Control (C2)</a:t>
            </a:r>
          </a:p>
          <a:p>
            <a:pPr lvl="3"/>
            <a:r>
              <a:rPr lang="en-US" sz="1600" dirty="0"/>
              <a:t>Intelligence</a:t>
            </a:r>
          </a:p>
          <a:p>
            <a:pPr lvl="3"/>
            <a:r>
              <a:rPr lang="en-US" sz="1600" dirty="0"/>
              <a:t>Fires</a:t>
            </a:r>
          </a:p>
          <a:p>
            <a:pPr lvl="3"/>
            <a:r>
              <a:rPr lang="en-US" sz="1600" dirty="0"/>
              <a:t>Movement and Maneuver</a:t>
            </a:r>
          </a:p>
          <a:p>
            <a:pPr lvl="3"/>
            <a:r>
              <a:rPr lang="en-US" sz="1600" dirty="0"/>
              <a:t>Sustainment</a:t>
            </a:r>
          </a:p>
          <a:p>
            <a:pPr lvl="3"/>
            <a:r>
              <a:rPr lang="en-US" sz="1600" dirty="0"/>
              <a:t>Protection</a:t>
            </a:r>
          </a:p>
          <a:p>
            <a:pPr lvl="3"/>
            <a:r>
              <a:rPr lang="en-US" sz="1600" dirty="0"/>
              <a:t>Information</a:t>
            </a:r>
          </a:p>
        </p:txBody>
      </p:sp>
    </p:spTree>
    <p:extLst>
      <p:ext uri="{BB962C8B-B14F-4D97-AF65-F5344CB8AC3E}">
        <p14:creationId xmlns:p14="http://schemas.microsoft.com/office/powerpoint/2010/main" val="31495044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1 │ Multiple Choice</a:t>
            </a:r>
          </a:p>
        </p:txBody>
      </p:sp>
      <p:sp>
        <p:nvSpPr>
          <p:cNvPr id="3" name="Content Placeholder 2"/>
          <p:cNvSpPr>
            <a:spLocks noGrp="1"/>
          </p:cNvSpPr>
          <p:nvPr>
            <p:ph idx="1"/>
          </p:nvPr>
        </p:nvSpPr>
        <p:spPr>
          <a:xfrm>
            <a:off x="315310" y="1828800"/>
            <a:ext cx="8481849" cy="4678878"/>
          </a:xfrm>
        </p:spPr>
        <p:txBody>
          <a:bodyPr/>
          <a:lstStyle/>
          <a:p>
            <a:pPr marL="0" indent="0">
              <a:lnSpc>
                <a:spcPct val="100000"/>
              </a:lnSpc>
              <a:buNone/>
            </a:pPr>
            <a:r>
              <a:rPr lang="en-US" sz="2400" b="1" dirty="0"/>
              <a:t>Which Federal agency heads the National Cyber Investigative Joint Task Force?</a:t>
            </a:r>
          </a:p>
          <a:p>
            <a:pPr marL="0" indent="0">
              <a:lnSpc>
                <a:spcPct val="100000"/>
              </a:lnSpc>
              <a:buNone/>
            </a:pPr>
            <a:r>
              <a:rPr lang="en-US" sz="2400" dirty="0"/>
              <a:t>	A) FBI</a:t>
            </a:r>
          </a:p>
          <a:p>
            <a:pPr marL="0" indent="0">
              <a:lnSpc>
                <a:spcPct val="100000"/>
              </a:lnSpc>
              <a:buNone/>
            </a:pPr>
            <a:r>
              <a:rPr lang="en-US" sz="2400" dirty="0"/>
              <a:t>	B) CIA</a:t>
            </a:r>
          </a:p>
          <a:p>
            <a:pPr marL="0" indent="0">
              <a:lnSpc>
                <a:spcPct val="100000"/>
              </a:lnSpc>
              <a:buNone/>
            </a:pPr>
            <a:r>
              <a:rPr lang="en-US" sz="2400" dirty="0"/>
              <a:t>	C) DHS</a:t>
            </a:r>
          </a:p>
          <a:p>
            <a:pPr marL="0" indent="0">
              <a:lnSpc>
                <a:spcPct val="100000"/>
              </a:lnSpc>
              <a:buNone/>
            </a:pPr>
            <a:r>
              <a:rPr lang="en-US" sz="2400" dirty="0"/>
              <a:t>	D) NSA</a:t>
            </a:r>
          </a:p>
          <a:p>
            <a:pPr marL="0" indent="0">
              <a:lnSpc>
                <a:spcPct val="100000"/>
              </a:lnSpc>
              <a:buNone/>
            </a:pPr>
            <a:r>
              <a:rPr lang="en-US" sz="2400" dirty="0"/>
              <a:t>	E) USCYBERCOM</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350180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1 Answered</a:t>
            </a:r>
          </a:p>
        </p:txBody>
      </p:sp>
      <p:sp>
        <p:nvSpPr>
          <p:cNvPr id="3" name="Content Placeholder 2"/>
          <p:cNvSpPr>
            <a:spLocks noGrp="1"/>
          </p:cNvSpPr>
          <p:nvPr>
            <p:ph idx="1"/>
          </p:nvPr>
        </p:nvSpPr>
        <p:spPr>
          <a:xfrm>
            <a:off x="605642" y="1828800"/>
            <a:ext cx="7849589" cy="4678878"/>
          </a:xfrm>
        </p:spPr>
        <p:txBody>
          <a:bodyPr/>
          <a:lstStyle/>
          <a:p>
            <a:pPr marL="0" indent="0">
              <a:lnSpc>
                <a:spcPct val="100000"/>
              </a:lnSpc>
              <a:buNone/>
            </a:pPr>
            <a:r>
              <a:rPr lang="en-US" sz="2400" dirty="0"/>
              <a:t>Correct Answer: A) FBI</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12436212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2 │ Multiple Choice</a:t>
            </a:r>
          </a:p>
        </p:txBody>
      </p:sp>
      <p:sp>
        <p:nvSpPr>
          <p:cNvPr id="3" name="Content Placeholder 2"/>
          <p:cNvSpPr>
            <a:spLocks noGrp="1"/>
          </p:cNvSpPr>
          <p:nvPr>
            <p:ph idx="1"/>
          </p:nvPr>
        </p:nvSpPr>
        <p:spPr>
          <a:xfrm>
            <a:off x="315310" y="1828800"/>
            <a:ext cx="8466083" cy="4678878"/>
          </a:xfrm>
        </p:spPr>
        <p:txBody>
          <a:bodyPr/>
          <a:lstStyle/>
          <a:p>
            <a:pPr marL="0" indent="0">
              <a:buNone/>
            </a:pPr>
            <a:r>
              <a:rPr lang="en-US" sz="2400" b="1" dirty="0"/>
              <a:t>Which Federal agency is America’s cyber eyes and ears?</a:t>
            </a:r>
          </a:p>
          <a:p>
            <a:pPr marL="0" indent="0">
              <a:lnSpc>
                <a:spcPct val="100000"/>
              </a:lnSpc>
              <a:buNone/>
            </a:pPr>
            <a:r>
              <a:rPr lang="en-US" sz="2400" dirty="0"/>
              <a:t>	A) FBI</a:t>
            </a:r>
          </a:p>
          <a:p>
            <a:pPr marL="0" indent="0">
              <a:lnSpc>
                <a:spcPct val="100000"/>
              </a:lnSpc>
              <a:buNone/>
            </a:pPr>
            <a:r>
              <a:rPr lang="en-US" sz="2400" dirty="0"/>
              <a:t>	B) CIA</a:t>
            </a:r>
          </a:p>
          <a:p>
            <a:pPr marL="0" indent="0">
              <a:lnSpc>
                <a:spcPct val="100000"/>
              </a:lnSpc>
              <a:buNone/>
            </a:pPr>
            <a:r>
              <a:rPr lang="en-US" sz="2400" dirty="0"/>
              <a:t>	C) DHS</a:t>
            </a:r>
          </a:p>
          <a:p>
            <a:pPr marL="0" indent="0">
              <a:lnSpc>
                <a:spcPct val="100000"/>
              </a:lnSpc>
              <a:buNone/>
            </a:pPr>
            <a:r>
              <a:rPr lang="en-US" sz="2400" dirty="0"/>
              <a:t>	D) NSA</a:t>
            </a:r>
          </a:p>
          <a:p>
            <a:pPr marL="0" indent="0">
              <a:lnSpc>
                <a:spcPct val="100000"/>
              </a:lnSpc>
              <a:buNone/>
            </a:pPr>
            <a:r>
              <a:rPr lang="en-US" sz="2400" dirty="0"/>
              <a:t>	E) USCYBERCOM</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24481680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2 Answered</a:t>
            </a:r>
          </a:p>
        </p:txBody>
      </p:sp>
      <p:sp>
        <p:nvSpPr>
          <p:cNvPr id="3" name="Content Placeholder 2"/>
          <p:cNvSpPr>
            <a:spLocks noGrp="1"/>
          </p:cNvSpPr>
          <p:nvPr>
            <p:ph idx="1"/>
          </p:nvPr>
        </p:nvSpPr>
        <p:spPr>
          <a:xfrm>
            <a:off x="605642" y="1828800"/>
            <a:ext cx="7849589" cy="4678878"/>
          </a:xfrm>
        </p:spPr>
        <p:txBody>
          <a:bodyPr/>
          <a:lstStyle/>
          <a:p>
            <a:pPr marL="0" indent="0">
              <a:lnSpc>
                <a:spcPct val="100000"/>
              </a:lnSpc>
              <a:buNone/>
            </a:pPr>
            <a:r>
              <a:rPr lang="en-US" sz="2400" dirty="0"/>
              <a:t>Correct Answer: D) NSA</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40316992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3 │ Multiple Choice</a:t>
            </a:r>
          </a:p>
        </p:txBody>
      </p:sp>
      <p:sp>
        <p:nvSpPr>
          <p:cNvPr id="3" name="Content Placeholder 2"/>
          <p:cNvSpPr>
            <a:spLocks noGrp="1"/>
          </p:cNvSpPr>
          <p:nvPr>
            <p:ph idx="1"/>
          </p:nvPr>
        </p:nvSpPr>
        <p:spPr>
          <a:xfrm>
            <a:off x="252248" y="1828800"/>
            <a:ext cx="8607973" cy="4678878"/>
          </a:xfrm>
        </p:spPr>
        <p:txBody>
          <a:bodyPr/>
          <a:lstStyle/>
          <a:p>
            <a:pPr marL="0" indent="0">
              <a:lnSpc>
                <a:spcPct val="100000"/>
              </a:lnSpc>
              <a:buNone/>
              <a:tabLst>
                <a:tab pos="344488" algn="l"/>
              </a:tabLst>
            </a:pPr>
            <a:r>
              <a:rPr lang="en-US" sz="2400" b="1" dirty="0"/>
              <a:t>Which Federal agency protects the DoD Information Network (DoDIN)?</a:t>
            </a:r>
          </a:p>
          <a:p>
            <a:pPr marL="0" indent="0">
              <a:buNone/>
            </a:pPr>
            <a:r>
              <a:rPr lang="en-US" sz="2400" dirty="0"/>
              <a:t>	A) FBI</a:t>
            </a:r>
          </a:p>
          <a:p>
            <a:pPr marL="0" indent="0">
              <a:lnSpc>
                <a:spcPct val="100000"/>
              </a:lnSpc>
              <a:buNone/>
            </a:pPr>
            <a:r>
              <a:rPr lang="en-US" sz="2400" dirty="0"/>
              <a:t>	B) CIA</a:t>
            </a:r>
          </a:p>
          <a:p>
            <a:pPr marL="0" indent="0">
              <a:lnSpc>
                <a:spcPct val="100000"/>
              </a:lnSpc>
              <a:buNone/>
            </a:pPr>
            <a:r>
              <a:rPr lang="en-US" sz="2400" dirty="0"/>
              <a:t>	C) DHS</a:t>
            </a:r>
          </a:p>
          <a:p>
            <a:pPr marL="0" indent="0">
              <a:lnSpc>
                <a:spcPct val="100000"/>
              </a:lnSpc>
              <a:buNone/>
            </a:pPr>
            <a:r>
              <a:rPr lang="en-US" sz="2400" dirty="0"/>
              <a:t>	D) NSA</a:t>
            </a:r>
          </a:p>
          <a:p>
            <a:pPr marL="0" indent="0">
              <a:lnSpc>
                <a:spcPct val="100000"/>
              </a:lnSpc>
              <a:buNone/>
            </a:pPr>
            <a:r>
              <a:rPr lang="en-US" sz="2400" dirty="0"/>
              <a:t>	E) USCYBERCOM</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6107668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3 Answered</a:t>
            </a:r>
          </a:p>
        </p:txBody>
      </p:sp>
      <p:sp>
        <p:nvSpPr>
          <p:cNvPr id="3" name="Content Placeholder 2"/>
          <p:cNvSpPr>
            <a:spLocks noGrp="1"/>
          </p:cNvSpPr>
          <p:nvPr>
            <p:ph idx="1"/>
          </p:nvPr>
        </p:nvSpPr>
        <p:spPr>
          <a:xfrm>
            <a:off x="605642" y="1828800"/>
            <a:ext cx="7849589" cy="4678878"/>
          </a:xfrm>
        </p:spPr>
        <p:txBody>
          <a:bodyPr/>
          <a:lstStyle/>
          <a:p>
            <a:pPr marL="0" indent="0">
              <a:lnSpc>
                <a:spcPct val="100000"/>
              </a:lnSpc>
              <a:buNone/>
            </a:pPr>
            <a:r>
              <a:rPr lang="en-US" sz="2400" dirty="0"/>
              <a:t>Correct Answer: E) USCYBERCOM</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20097154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4 │ Multiple Choice</a:t>
            </a:r>
          </a:p>
        </p:txBody>
      </p:sp>
      <p:sp>
        <p:nvSpPr>
          <p:cNvPr id="3" name="Content Placeholder 2"/>
          <p:cNvSpPr>
            <a:spLocks noGrp="1"/>
          </p:cNvSpPr>
          <p:nvPr>
            <p:ph idx="1"/>
          </p:nvPr>
        </p:nvSpPr>
        <p:spPr>
          <a:xfrm>
            <a:off x="299545" y="1828800"/>
            <a:ext cx="8481847" cy="4678878"/>
          </a:xfrm>
        </p:spPr>
        <p:txBody>
          <a:bodyPr/>
          <a:lstStyle/>
          <a:p>
            <a:pPr marL="0" indent="0">
              <a:lnSpc>
                <a:spcPct val="100000"/>
              </a:lnSpc>
              <a:buNone/>
              <a:tabLst>
                <a:tab pos="344488" algn="l"/>
              </a:tabLst>
            </a:pPr>
            <a:r>
              <a:rPr lang="en-US" sz="2400" b="1" dirty="0"/>
              <a:t>Which agency is the civilian foreign intelligence service of the U.S. government?</a:t>
            </a:r>
          </a:p>
          <a:p>
            <a:pPr marL="0" indent="0">
              <a:lnSpc>
                <a:spcPct val="100000"/>
              </a:lnSpc>
              <a:buNone/>
              <a:tabLst>
                <a:tab pos="344488" algn="l"/>
              </a:tabLst>
            </a:pPr>
            <a:r>
              <a:rPr lang="en-US" sz="2400" b="1" dirty="0">
                <a:solidFill>
                  <a:srgbClr val="FF0000"/>
                </a:solidFill>
              </a:rPr>
              <a:t>	 </a:t>
            </a:r>
            <a:r>
              <a:rPr lang="en-US" sz="2400" dirty="0"/>
              <a:t>	A) FBI</a:t>
            </a:r>
          </a:p>
          <a:p>
            <a:pPr marL="0" indent="0">
              <a:lnSpc>
                <a:spcPct val="100000"/>
              </a:lnSpc>
              <a:buNone/>
            </a:pPr>
            <a:r>
              <a:rPr lang="en-US" sz="2400" dirty="0"/>
              <a:t>	B) CIA</a:t>
            </a:r>
          </a:p>
          <a:p>
            <a:pPr marL="0" indent="0">
              <a:lnSpc>
                <a:spcPct val="100000"/>
              </a:lnSpc>
              <a:buNone/>
            </a:pPr>
            <a:r>
              <a:rPr lang="en-US" sz="2400" dirty="0"/>
              <a:t>	C) DHS</a:t>
            </a:r>
          </a:p>
          <a:p>
            <a:pPr marL="0" indent="0">
              <a:lnSpc>
                <a:spcPct val="100000"/>
              </a:lnSpc>
              <a:buNone/>
            </a:pPr>
            <a:r>
              <a:rPr lang="en-US" sz="2400" dirty="0"/>
              <a:t>	D) NSA</a:t>
            </a:r>
          </a:p>
          <a:p>
            <a:pPr marL="0" indent="0">
              <a:lnSpc>
                <a:spcPct val="100000"/>
              </a:lnSpc>
              <a:buNone/>
            </a:pPr>
            <a:r>
              <a:rPr lang="en-US" sz="2400" dirty="0"/>
              <a:t>	E) USCYBERCOM</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235040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500" dirty="0">
                <a:cs typeface="Times New Roman" panose="02020603050405020304" pitchFamily="18" charset="0"/>
              </a:rPr>
              <a:t>Section 1: Introduction to Five U.S. Cyber Security Agencies</a:t>
            </a:r>
          </a:p>
        </p:txBody>
      </p:sp>
      <p:sp>
        <p:nvSpPr>
          <p:cNvPr id="3" name="Content Placeholder 2"/>
          <p:cNvSpPr>
            <a:spLocks noGrp="1"/>
          </p:cNvSpPr>
          <p:nvPr>
            <p:ph idx="1"/>
          </p:nvPr>
        </p:nvSpPr>
        <p:spPr>
          <a:xfrm>
            <a:off x="628650" y="2049517"/>
            <a:ext cx="7886700" cy="4127446"/>
          </a:xfrm>
        </p:spPr>
        <p:txBody>
          <a:bodyPr/>
          <a:lstStyle/>
          <a:p>
            <a:pPr marL="0" indent="0">
              <a:buNone/>
            </a:pPr>
            <a:r>
              <a:rPr lang="en-US" sz="2400" dirty="0">
                <a:ea typeface="Tahoma" panose="020B0604030504040204" pitchFamily="34" charset="0"/>
                <a:cs typeface="Tahoma" panose="020B0604030504040204" pitchFamily="34" charset="0"/>
              </a:rPr>
              <a:t>There are five main government organizations in charge of the United States’ cyber security.</a:t>
            </a:r>
            <a:endParaRPr lang="en-US" sz="2400" dirty="0"/>
          </a:p>
          <a:p>
            <a:endParaRPr lang="en-US" dirty="0"/>
          </a:p>
        </p:txBody>
      </p:sp>
      <p:grpSp>
        <p:nvGrpSpPr>
          <p:cNvPr id="4" name="Group 3" descr="The picture shows, in order from left to right, the seals of the FBI, the NSA, the CIA, USCYBERCOM, and the Department of Homeland Security." title="Seals of the FBI, NSA, CIA, USCYBERCOM, and DHS"/>
          <p:cNvGrpSpPr/>
          <p:nvPr/>
        </p:nvGrpSpPr>
        <p:grpSpPr>
          <a:xfrm>
            <a:off x="284180" y="3177556"/>
            <a:ext cx="8468244" cy="3195121"/>
            <a:chOff x="284180" y="2584241"/>
            <a:chExt cx="8468244" cy="3195121"/>
          </a:xfrm>
        </p:grpSpPr>
        <p:pic>
          <p:nvPicPr>
            <p:cNvPr id="5" name="Picture 2" descr="The picture shows, in order from left to right, the seals of the FBI, the NSA, the CIA, USCYBERCOM, and the Department of Homeland Securit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180" y="2619231"/>
              <a:ext cx="1764651" cy="1826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763" t="3948" r="35188" b="4053"/>
            <a:stretch/>
          </p:blipFill>
          <p:spPr bwMode="auto">
            <a:xfrm>
              <a:off x="3561066" y="2584241"/>
              <a:ext cx="1823937" cy="186147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1" descr="Image result for DHS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53777" y="2619231"/>
              <a:ext cx="1798647" cy="17914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National Security Agency Emble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71605" y="3989900"/>
              <a:ext cx="1789461" cy="178946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us cyber comma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85003" y="3989901"/>
              <a:ext cx="1789461" cy="178946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363149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4 Answered</a:t>
            </a:r>
          </a:p>
        </p:txBody>
      </p:sp>
      <p:sp>
        <p:nvSpPr>
          <p:cNvPr id="3" name="Content Placeholder 2"/>
          <p:cNvSpPr>
            <a:spLocks noGrp="1"/>
          </p:cNvSpPr>
          <p:nvPr>
            <p:ph idx="1"/>
          </p:nvPr>
        </p:nvSpPr>
        <p:spPr>
          <a:xfrm>
            <a:off x="605642" y="1828800"/>
            <a:ext cx="7849589" cy="4678878"/>
          </a:xfrm>
        </p:spPr>
        <p:txBody>
          <a:bodyPr/>
          <a:lstStyle/>
          <a:p>
            <a:pPr marL="0" indent="0">
              <a:lnSpc>
                <a:spcPct val="100000"/>
              </a:lnSpc>
              <a:buNone/>
            </a:pPr>
            <a:r>
              <a:rPr lang="en-US" sz="2400" dirty="0"/>
              <a:t>Correct Answer: B) CIA</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9375024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5 │ Multiple Choice</a:t>
            </a:r>
          </a:p>
        </p:txBody>
      </p:sp>
      <p:sp>
        <p:nvSpPr>
          <p:cNvPr id="3" name="Content Placeholder 2"/>
          <p:cNvSpPr>
            <a:spLocks noGrp="1"/>
          </p:cNvSpPr>
          <p:nvPr>
            <p:ph idx="1"/>
          </p:nvPr>
        </p:nvSpPr>
        <p:spPr>
          <a:xfrm>
            <a:off x="236483" y="1828800"/>
            <a:ext cx="8623737" cy="4678878"/>
          </a:xfrm>
        </p:spPr>
        <p:txBody>
          <a:bodyPr/>
          <a:lstStyle/>
          <a:p>
            <a:pPr marL="0" indent="0">
              <a:lnSpc>
                <a:spcPct val="100000"/>
              </a:lnSpc>
              <a:buNone/>
              <a:tabLst>
                <a:tab pos="344488" algn="l"/>
              </a:tabLst>
            </a:pPr>
            <a:r>
              <a:rPr lang="en-US" sz="2400" b="1" dirty="0"/>
              <a:t>Which Federal agency is home of a division whose mission is to “contribute to enhancing the security and resilience of the nation’s critical information infrastructure and the Internet”?</a:t>
            </a:r>
          </a:p>
          <a:p>
            <a:pPr marL="0" indent="0">
              <a:lnSpc>
                <a:spcPct val="100000"/>
              </a:lnSpc>
              <a:buNone/>
              <a:tabLst>
                <a:tab pos="344488" algn="l"/>
              </a:tabLst>
            </a:pPr>
            <a:r>
              <a:rPr lang="en-US" sz="2400" dirty="0"/>
              <a:t>		A) FBI</a:t>
            </a:r>
          </a:p>
          <a:p>
            <a:pPr marL="0" indent="0">
              <a:lnSpc>
                <a:spcPct val="100000"/>
              </a:lnSpc>
              <a:buNone/>
            </a:pPr>
            <a:r>
              <a:rPr lang="en-US" sz="2400" dirty="0"/>
              <a:t>	B) CIA</a:t>
            </a:r>
          </a:p>
          <a:p>
            <a:pPr marL="0" indent="0">
              <a:lnSpc>
                <a:spcPct val="100000"/>
              </a:lnSpc>
              <a:buNone/>
            </a:pPr>
            <a:r>
              <a:rPr lang="en-US" sz="2400" dirty="0"/>
              <a:t>	C) DHS</a:t>
            </a:r>
          </a:p>
          <a:p>
            <a:pPr marL="0" indent="0">
              <a:lnSpc>
                <a:spcPct val="100000"/>
              </a:lnSpc>
              <a:buNone/>
            </a:pPr>
            <a:r>
              <a:rPr lang="en-US" sz="2400" dirty="0"/>
              <a:t>	D) NSA</a:t>
            </a:r>
          </a:p>
          <a:p>
            <a:pPr marL="0" indent="0">
              <a:lnSpc>
                <a:spcPct val="100000"/>
              </a:lnSpc>
              <a:buNone/>
            </a:pPr>
            <a:r>
              <a:rPr lang="en-US" sz="2400" dirty="0"/>
              <a:t>	E) USCYBERCOM</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33373101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5 Answered</a:t>
            </a:r>
          </a:p>
        </p:txBody>
      </p:sp>
      <p:sp>
        <p:nvSpPr>
          <p:cNvPr id="3" name="Content Placeholder 2"/>
          <p:cNvSpPr>
            <a:spLocks noGrp="1"/>
          </p:cNvSpPr>
          <p:nvPr>
            <p:ph idx="1"/>
          </p:nvPr>
        </p:nvSpPr>
        <p:spPr>
          <a:xfrm>
            <a:off x="605642" y="1828800"/>
            <a:ext cx="7849589" cy="4678878"/>
          </a:xfrm>
        </p:spPr>
        <p:txBody>
          <a:bodyPr/>
          <a:lstStyle/>
          <a:p>
            <a:pPr marL="0" indent="0">
              <a:lnSpc>
                <a:spcPct val="100000"/>
              </a:lnSpc>
              <a:buNone/>
            </a:pPr>
            <a:r>
              <a:rPr lang="en-US" sz="2400" dirty="0"/>
              <a:t>Correct Answer: C) DHS</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21856801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Acronyms</a:t>
            </a:r>
          </a:p>
        </p:txBody>
      </p:sp>
      <p:sp>
        <p:nvSpPr>
          <p:cNvPr id="3" name="Content Placeholder 2"/>
          <p:cNvSpPr>
            <a:spLocks noGrp="1"/>
          </p:cNvSpPr>
          <p:nvPr>
            <p:ph idx="1"/>
          </p:nvPr>
        </p:nvSpPr>
        <p:spPr>
          <a:xfrm>
            <a:off x="201881" y="1187532"/>
            <a:ext cx="8740238" cy="5557652"/>
          </a:xfrm>
        </p:spPr>
        <p:txBody>
          <a:bodyPr numCol="2"/>
          <a:lstStyle/>
          <a:p>
            <a:pPr>
              <a:lnSpc>
                <a:spcPct val="130000"/>
              </a:lnSpc>
              <a:spcBef>
                <a:spcPts val="0"/>
              </a:spcBef>
              <a:tabLst>
                <a:tab pos="344488" algn="l"/>
              </a:tabLst>
            </a:pPr>
            <a:r>
              <a:rPr lang="en-US" sz="1600" dirty="0"/>
              <a:t>Central Intelligence Agency (CIA)</a:t>
            </a:r>
          </a:p>
          <a:p>
            <a:pPr>
              <a:lnSpc>
                <a:spcPct val="130000"/>
              </a:lnSpc>
              <a:spcBef>
                <a:spcPts val="0"/>
              </a:spcBef>
              <a:tabLst>
                <a:tab pos="344488" algn="l"/>
              </a:tabLst>
            </a:pPr>
            <a:r>
              <a:rPr lang="en-US" sz="1600" dirty="0"/>
              <a:t>Central Security Service (CSS)</a:t>
            </a:r>
          </a:p>
          <a:p>
            <a:pPr>
              <a:lnSpc>
                <a:spcPct val="130000"/>
              </a:lnSpc>
              <a:spcBef>
                <a:spcPts val="0"/>
              </a:spcBef>
              <a:tabLst>
                <a:tab pos="344488" algn="l"/>
              </a:tabLst>
            </a:pPr>
            <a:r>
              <a:rPr lang="en-US" sz="1600" dirty="0"/>
              <a:t>Cyber Action Team (CAT)</a:t>
            </a:r>
          </a:p>
          <a:p>
            <a:pPr>
              <a:lnSpc>
                <a:spcPct val="130000"/>
              </a:lnSpc>
              <a:spcBef>
                <a:spcPts val="0"/>
              </a:spcBef>
              <a:tabLst>
                <a:tab pos="344488" algn="l"/>
              </a:tabLst>
            </a:pPr>
            <a:r>
              <a:rPr lang="en-US" sz="1600" dirty="0"/>
              <a:t>Cyber Response Group (CRG)</a:t>
            </a:r>
          </a:p>
          <a:p>
            <a:pPr>
              <a:lnSpc>
                <a:spcPct val="130000"/>
              </a:lnSpc>
              <a:spcBef>
                <a:spcPts val="0"/>
              </a:spcBef>
              <a:tabLst>
                <a:tab pos="344488" algn="l"/>
              </a:tabLst>
            </a:pPr>
            <a:r>
              <a:rPr lang="en-US" sz="1600" dirty="0"/>
              <a:t>Cyber Threat Intelligence Integration Center (CTIIC)</a:t>
            </a:r>
          </a:p>
          <a:p>
            <a:pPr>
              <a:lnSpc>
                <a:spcPct val="130000"/>
              </a:lnSpc>
              <a:spcBef>
                <a:spcPts val="0"/>
              </a:spcBef>
              <a:tabLst>
                <a:tab pos="344488" algn="l"/>
              </a:tabLst>
            </a:pPr>
            <a:r>
              <a:rPr lang="en-US" sz="1600" dirty="0"/>
              <a:t>Defense Intelligence Agency (DIA)</a:t>
            </a:r>
          </a:p>
          <a:p>
            <a:pPr>
              <a:lnSpc>
                <a:spcPct val="130000"/>
              </a:lnSpc>
              <a:spcBef>
                <a:spcPts val="0"/>
              </a:spcBef>
              <a:tabLst>
                <a:tab pos="344488" algn="l"/>
              </a:tabLst>
            </a:pPr>
            <a:r>
              <a:rPr lang="en-US" sz="1600" dirty="0"/>
              <a:t>Department of Defense (DoD)</a:t>
            </a:r>
          </a:p>
          <a:p>
            <a:pPr>
              <a:lnSpc>
                <a:spcPct val="130000"/>
              </a:lnSpc>
              <a:spcBef>
                <a:spcPts val="0"/>
              </a:spcBef>
              <a:tabLst>
                <a:tab pos="344488" algn="l"/>
              </a:tabLst>
            </a:pPr>
            <a:r>
              <a:rPr lang="en-US" sz="1600" dirty="0"/>
              <a:t>Department of Homeland Security (DHS)</a:t>
            </a:r>
          </a:p>
          <a:p>
            <a:pPr>
              <a:lnSpc>
                <a:spcPct val="130000"/>
              </a:lnSpc>
              <a:spcBef>
                <a:spcPts val="0"/>
              </a:spcBef>
              <a:tabLst>
                <a:tab pos="344488" algn="l"/>
              </a:tabLst>
            </a:pPr>
            <a:r>
              <a:rPr lang="en-US" sz="1600" dirty="0"/>
              <a:t>Department of Justice (DoJ)</a:t>
            </a:r>
          </a:p>
          <a:p>
            <a:pPr>
              <a:lnSpc>
                <a:spcPct val="130000"/>
              </a:lnSpc>
              <a:spcBef>
                <a:spcPts val="0"/>
              </a:spcBef>
              <a:tabLst>
                <a:tab pos="344488" algn="l"/>
              </a:tabLst>
            </a:pPr>
            <a:r>
              <a:rPr lang="en-US" sz="1600" dirty="0"/>
              <a:t>DHS’s Science and Technology Directorate (S&amp;T)</a:t>
            </a:r>
          </a:p>
          <a:p>
            <a:pPr>
              <a:lnSpc>
                <a:spcPct val="130000"/>
              </a:lnSpc>
              <a:spcBef>
                <a:spcPts val="0"/>
              </a:spcBef>
              <a:tabLst>
                <a:tab pos="344488" algn="l"/>
              </a:tabLst>
            </a:pPr>
            <a:r>
              <a:rPr lang="en-US" sz="1600" dirty="0"/>
              <a:t>Director of National Intelligence (DNI)</a:t>
            </a:r>
          </a:p>
          <a:p>
            <a:pPr>
              <a:lnSpc>
                <a:spcPct val="130000"/>
              </a:lnSpc>
              <a:spcBef>
                <a:spcPts val="0"/>
              </a:spcBef>
              <a:tabLst>
                <a:tab pos="344488" algn="l"/>
              </a:tabLst>
            </a:pPr>
            <a:r>
              <a:rPr lang="en-US" sz="1600" dirty="0"/>
              <a:t>DoD Information Network (DoDIN)</a:t>
            </a:r>
          </a:p>
          <a:p>
            <a:pPr>
              <a:lnSpc>
                <a:spcPct val="130000"/>
              </a:lnSpc>
              <a:spcBef>
                <a:spcPts val="0"/>
              </a:spcBef>
              <a:tabLst>
                <a:tab pos="344488" algn="l"/>
              </a:tabLst>
            </a:pPr>
            <a:r>
              <a:rPr lang="en-US" sz="1600" dirty="0"/>
              <a:t>Federal Bureau of Investigation (FBI)</a:t>
            </a:r>
          </a:p>
          <a:p>
            <a:pPr>
              <a:lnSpc>
                <a:spcPct val="130000"/>
              </a:lnSpc>
              <a:spcBef>
                <a:spcPts val="0"/>
              </a:spcBef>
              <a:tabLst>
                <a:tab pos="344488" algn="l"/>
              </a:tabLst>
            </a:pPr>
            <a:r>
              <a:rPr lang="en-US" sz="1600" dirty="0"/>
              <a:t>Homeland Security Advanced Research Projects Agency (HSARPA)</a:t>
            </a:r>
          </a:p>
          <a:p>
            <a:pPr>
              <a:lnSpc>
                <a:spcPct val="130000"/>
              </a:lnSpc>
              <a:spcBef>
                <a:spcPts val="0"/>
              </a:spcBef>
              <a:tabLst>
                <a:tab pos="344488" algn="l"/>
              </a:tabLst>
            </a:pPr>
            <a:r>
              <a:rPr lang="en-US" sz="1600" dirty="0"/>
              <a:t>Information Assurance (IA)</a:t>
            </a:r>
          </a:p>
          <a:p>
            <a:pPr>
              <a:lnSpc>
                <a:spcPct val="130000"/>
              </a:lnSpc>
              <a:spcBef>
                <a:spcPts val="0"/>
              </a:spcBef>
              <a:tabLst>
                <a:tab pos="344488" algn="l"/>
              </a:tabLst>
            </a:pPr>
            <a:r>
              <a:rPr lang="en-US" sz="1600" dirty="0"/>
              <a:t>Intelligence Community (IC)</a:t>
            </a:r>
          </a:p>
          <a:p>
            <a:pPr>
              <a:lnSpc>
                <a:spcPct val="130000"/>
              </a:lnSpc>
              <a:spcBef>
                <a:spcPts val="0"/>
              </a:spcBef>
              <a:tabLst>
                <a:tab pos="344488" algn="l"/>
              </a:tabLst>
            </a:pPr>
            <a:r>
              <a:rPr lang="en-US" sz="1600" dirty="0"/>
              <a:t>Joint Task Force-Ares (JFT-Ares)</a:t>
            </a:r>
          </a:p>
          <a:p>
            <a:pPr>
              <a:lnSpc>
                <a:spcPct val="130000"/>
              </a:lnSpc>
              <a:spcBef>
                <a:spcPts val="0"/>
              </a:spcBef>
              <a:tabLst>
                <a:tab pos="344488" algn="l"/>
              </a:tabLst>
            </a:pPr>
            <a:r>
              <a:rPr lang="en-US" sz="1600" dirty="0"/>
              <a:t>National Cyber Investigative Joint Task Force (NCIJTF)</a:t>
            </a:r>
          </a:p>
          <a:p>
            <a:pPr>
              <a:lnSpc>
                <a:spcPct val="130000"/>
              </a:lnSpc>
              <a:spcBef>
                <a:spcPts val="0"/>
              </a:spcBef>
              <a:tabLst>
                <a:tab pos="344488" algn="l"/>
              </a:tabLst>
            </a:pPr>
            <a:r>
              <a:rPr lang="en-US" sz="1600" dirty="0"/>
              <a:t>National Cybersecurity and Communications Integration Center (NCCIC)</a:t>
            </a:r>
          </a:p>
          <a:p>
            <a:pPr>
              <a:lnSpc>
                <a:spcPct val="130000"/>
              </a:lnSpc>
              <a:spcBef>
                <a:spcPts val="0"/>
              </a:spcBef>
              <a:tabLst>
                <a:tab pos="344488" algn="l"/>
              </a:tabLst>
            </a:pPr>
            <a:r>
              <a:rPr lang="en-US" sz="1600" dirty="0"/>
              <a:t>National Security Administration (NSA)</a:t>
            </a:r>
          </a:p>
          <a:p>
            <a:pPr>
              <a:lnSpc>
                <a:spcPct val="130000"/>
              </a:lnSpc>
              <a:spcBef>
                <a:spcPts val="0"/>
              </a:spcBef>
              <a:tabLst>
                <a:tab pos="344488" algn="l"/>
              </a:tabLst>
            </a:pPr>
            <a:r>
              <a:rPr lang="en-US" sz="1600" dirty="0"/>
              <a:t>National Security Council (NSC)</a:t>
            </a:r>
          </a:p>
          <a:p>
            <a:pPr>
              <a:lnSpc>
                <a:spcPct val="130000"/>
              </a:lnSpc>
              <a:spcBef>
                <a:spcPts val="0"/>
              </a:spcBef>
              <a:tabLst>
                <a:tab pos="344488" algn="l"/>
              </a:tabLst>
            </a:pPr>
            <a:r>
              <a:rPr lang="en-US" sz="1600" dirty="0"/>
              <a:t>Naval Criminal Investigative Service (NCIS)</a:t>
            </a:r>
          </a:p>
          <a:p>
            <a:pPr>
              <a:lnSpc>
                <a:spcPct val="130000"/>
              </a:lnSpc>
              <a:spcBef>
                <a:spcPts val="0"/>
              </a:spcBef>
              <a:tabLst>
                <a:tab pos="344488" algn="l"/>
              </a:tabLst>
            </a:pPr>
            <a:r>
              <a:rPr lang="en-US" sz="1600" dirty="0"/>
              <a:t>Office of Management and Budget (OMB)</a:t>
            </a:r>
          </a:p>
          <a:p>
            <a:pPr>
              <a:lnSpc>
                <a:spcPct val="130000"/>
              </a:lnSpc>
              <a:spcBef>
                <a:spcPts val="0"/>
              </a:spcBef>
              <a:tabLst>
                <a:tab pos="344488" algn="l"/>
              </a:tabLst>
            </a:pPr>
            <a:r>
              <a:rPr lang="en-US" sz="1600" dirty="0"/>
              <a:t>Office of the Director of National Intelligence (ODNI)</a:t>
            </a:r>
          </a:p>
          <a:p>
            <a:pPr>
              <a:lnSpc>
                <a:spcPct val="130000"/>
              </a:lnSpc>
              <a:spcBef>
                <a:spcPts val="0"/>
              </a:spcBef>
              <a:tabLst>
                <a:tab pos="344488" algn="l"/>
              </a:tabLst>
            </a:pPr>
            <a:r>
              <a:rPr lang="en-US" sz="1600" dirty="0"/>
              <a:t>Presidential Policy Directive (PPD)</a:t>
            </a:r>
          </a:p>
          <a:p>
            <a:pPr>
              <a:lnSpc>
                <a:spcPct val="130000"/>
              </a:lnSpc>
              <a:spcBef>
                <a:spcPts val="0"/>
              </a:spcBef>
              <a:tabLst>
                <a:tab pos="344488" algn="l"/>
              </a:tabLst>
            </a:pPr>
            <a:r>
              <a:rPr lang="en-US" sz="1600" dirty="0"/>
              <a:t>Signals Intelligence (SIGINT)</a:t>
            </a:r>
          </a:p>
          <a:p>
            <a:pPr>
              <a:lnSpc>
                <a:spcPct val="130000"/>
              </a:lnSpc>
              <a:spcBef>
                <a:spcPts val="0"/>
              </a:spcBef>
              <a:tabLst>
                <a:tab pos="344488" algn="l"/>
              </a:tabLst>
            </a:pPr>
            <a:r>
              <a:rPr lang="en-US" sz="1600" dirty="0"/>
              <a:t>Unified Coordination Group (UCG)</a:t>
            </a:r>
          </a:p>
          <a:p>
            <a:pPr>
              <a:lnSpc>
                <a:spcPct val="130000"/>
              </a:lnSpc>
              <a:spcBef>
                <a:spcPts val="0"/>
              </a:spcBef>
              <a:tabLst>
                <a:tab pos="344488" algn="l"/>
              </a:tabLst>
            </a:pPr>
            <a:r>
              <a:rPr lang="en-US" sz="1600" dirty="0"/>
              <a:t>United States Cyber Command (USCYBERCOM or CYBERCOM)</a:t>
            </a:r>
          </a:p>
        </p:txBody>
      </p:sp>
    </p:spTree>
    <p:extLst>
      <p:ext uri="{BB962C8B-B14F-4D97-AF65-F5344CB8AC3E}">
        <p14:creationId xmlns:p14="http://schemas.microsoft.com/office/powerpoint/2010/main" val="737327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365126"/>
            <a:ext cx="7169534" cy="1325563"/>
          </a:xfrm>
        </p:spPr>
        <p:txBody>
          <a:bodyPr/>
          <a:lstStyle/>
          <a:p>
            <a:r>
              <a:rPr lang="en-US" sz="3600" dirty="0">
                <a:cs typeface="Times New Roman" panose="02020603050405020304" pitchFamily="18" charset="0"/>
              </a:rPr>
              <a:t>Federal Bureau of Investigation</a:t>
            </a:r>
            <a:br>
              <a:rPr lang="en-US" sz="3600" dirty="0">
                <a:cs typeface="Times New Roman" panose="02020603050405020304" pitchFamily="18" charset="0"/>
              </a:rPr>
            </a:br>
            <a:r>
              <a:rPr lang="en-US" sz="2800" dirty="0">
                <a:cs typeface="Times New Roman" panose="02020603050405020304" pitchFamily="18" charset="0"/>
              </a:rPr>
              <a:t>(FBI)</a:t>
            </a:r>
            <a:endParaRPr lang="en-US" dirty="0"/>
          </a:p>
        </p:txBody>
      </p:sp>
      <p:sp>
        <p:nvSpPr>
          <p:cNvPr id="3" name="Content Placeholder 2"/>
          <p:cNvSpPr>
            <a:spLocks noGrp="1"/>
          </p:cNvSpPr>
          <p:nvPr>
            <p:ph idx="1"/>
          </p:nvPr>
        </p:nvSpPr>
        <p:spPr/>
        <p:txBody>
          <a:bodyPr/>
          <a:lstStyle/>
          <a:p>
            <a:pPr marL="0" indent="0">
              <a:lnSpc>
                <a:spcPct val="100000"/>
              </a:lnSpc>
              <a:spcBef>
                <a:spcPts val="0"/>
              </a:spcBef>
              <a:buNone/>
            </a:pPr>
            <a:r>
              <a:rPr lang="en-US" dirty="0">
                <a:cs typeface="Times New Roman" panose="02020603050405020304" pitchFamily="18" charset="0"/>
              </a:rPr>
              <a:t>Operates under the jurisdiction of the Department of Justice (DoJ)</a:t>
            </a:r>
          </a:p>
          <a:p>
            <a:pPr>
              <a:lnSpc>
                <a:spcPct val="100000"/>
              </a:lnSpc>
              <a:spcBef>
                <a:spcPts val="0"/>
              </a:spcBef>
            </a:pPr>
            <a:endParaRPr lang="en-US" sz="2000" dirty="0">
              <a:cs typeface="Times New Roman" panose="02020603050405020304" pitchFamily="18" charset="0"/>
            </a:endParaRPr>
          </a:p>
          <a:p>
            <a:pPr marL="0" indent="0">
              <a:lnSpc>
                <a:spcPct val="100000"/>
              </a:lnSpc>
              <a:spcBef>
                <a:spcPts val="0"/>
              </a:spcBef>
              <a:buNone/>
            </a:pPr>
            <a:r>
              <a:rPr lang="en-US" dirty="0">
                <a:cs typeface="Times New Roman" panose="02020603050405020304" pitchFamily="18" charset="0"/>
              </a:rPr>
              <a:t>Is the domestic intelligence service and federal law enforcement agency of the United States</a:t>
            </a:r>
          </a:p>
          <a:p>
            <a:pPr lvl="1">
              <a:lnSpc>
                <a:spcPct val="100000"/>
              </a:lnSpc>
              <a:spcBef>
                <a:spcPts val="0"/>
              </a:spcBef>
            </a:pPr>
            <a:r>
              <a:rPr lang="en-US" dirty="0">
                <a:cs typeface="Times New Roman" panose="02020603050405020304" pitchFamily="18" charset="0"/>
              </a:rPr>
              <a:t>Investigates terrorism, counterintelligence, public corruption, civil rights violations, cyber crimes, organized crime, white collar crime, violent crime, and weapons of mass destruction threats</a:t>
            </a:r>
            <a:r>
              <a:rPr lang="en-US" baseline="30000" dirty="0">
                <a:cs typeface="Times New Roman" panose="02020603050405020304" pitchFamily="18" charset="0"/>
              </a:rPr>
              <a:t>2</a:t>
            </a:r>
            <a:endParaRPr lang="en-US" dirty="0">
              <a:cs typeface="Times New Roman" panose="02020603050405020304" pitchFamily="18" charset="0"/>
            </a:endParaRPr>
          </a:p>
          <a:p>
            <a:pPr marL="0" indent="0">
              <a:lnSpc>
                <a:spcPct val="100000"/>
              </a:lnSpc>
              <a:spcBef>
                <a:spcPts val="0"/>
              </a:spcBef>
              <a:buNone/>
            </a:pPr>
            <a:endParaRPr lang="en-US" sz="2000" dirty="0">
              <a:cs typeface="Times New Roman" panose="02020603050405020304" pitchFamily="18" charset="0"/>
            </a:endParaRPr>
          </a:p>
          <a:p>
            <a:pPr marL="0" indent="0">
              <a:lnSpc>
                <a:spcPct val="100000"/>
              </a:lnSpc>
              <a:spcBef>
                <a:spcPts val="0"/>
              </a:spcBef>
              <a:buNone/>
            </a:pPr>
            <a:r>
              <a:rPr lang="en-US" dirty="0">
                <a:cs typeface="Times New Roman" panose="02020603050405020304" pitchFamily="18" charset="0"/>
              </a:rPr>
              <a:t>Mission: “</a:t>
            </a:r>
            <a:r>
              <a:rPr lang="en-US" dirty="0"/>
              <a:t>To protect the American people and uphold the Constitution of the United States.”</a:t>
            </a:r>
            <a:r>
              <a:rPr lang="en-US" baseline="30000" dirty="0"/>
              <a:t>3</a:t>
            </a:r>
            <a:endParaRPr lang="en-US" dirty="0"/>
          </a:p>
          <a:p>
            <a:endParaRPr lang="en-US"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08" y="45787"/>
            <a:ext cx="1260408" cy="1304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64910" y="6252118"/>
            <a:ext cx="4465673" cy="400110"/>
          </a:xfrm>
          <a:prstGeom prst="rect">
            <a:avLst/>
          </a:prstGeom>
          <a:noFill/>
        </p:spPr>
        <p:txBody>
          <a:bodyPr wrap="square" rtlCol="0">
            <a:spAutoFit/>
          </a:bodyPr>
          <a:lstStyle/>
          <a:p>
            <a:r>
              <a:rPr lang="en-US" sz="1000" dirty="0">
                <a:cs typeface="Arial" panose="020B0604020202020204" pitchFamily="34" charset="0"/>
              </a:rPr>
              <a:t>2. What We Investigate: https://www.fbi.gov/investigate (accessed 5/26/18)</a:t>
            </a:r>
          </a:p>
          <a:p>
            <a:r>
              <a:rPr lang="en-US" sz="1000" dirty="0">
                <a:cs typeface="Arial" panose="020B0604020202020204" pitchFamily="34" charset="0"/>
              </a:rPr>
              <a:t>3. Mission &amp; Priorities: https://www.fbi.gov/about/mission (accessed 6/3/2018)</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90448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45787"/>
            <a:ext cx="7169534" cy="1150835"/>
          </a:xfrm>
        </p:spPr>
        <p:txBody>
          <a:bodyPr/>
          <a:lstStyle/>
          <a:p>
            <a:r>
              <a:rPr lang="en-US" dirty="0">
                <a:cs typeface="Times New Roman" panose="02020603050405020304" pitchFamily="18" charset="0"/>
              </a:rPr>
              <a:t>FBI Organizational Chart</a:t>
            </a:r>
            <a:r>
              <a:rPr lang="en-US" baseline="30000" dirty="0">
                <a:cs typeface="Times New Roman" panose="02020603050405020304" pitchFamily="18" charset="0"/>
              </a:rPr>
              <a:t>4</a:t>
            </a:r>
            <a:endParaRPr lang="en-US" baseline="30000" dirty="0"/>
          </a:p>
        </p:txBody>
      </p:sp>
      <p:pic>
        <p:nvPicPr>
          <p:cNvPr id="7" name="Picture 2" descr="The FBI is headed by The Director of the FBI and contains six main branches. The branch targeting cyber security is headed by the Executive Assistant Director for Criminal, Cyber, Response, and Services Branch, which comprises four divisions: Criminal Investigative Division, Cyber Division, Critical Incident Response Group, and International Operations Division." title="FBI Organizational Chart"/>
          <p:cNvPicPr>
            <a:picLocks noChangeAspect="1" noChangeArrowheads="1"/>
          </p:cNvPicPr>
          <p:nvPr/>
        </p:nvPicPr>
        <p:blipFill rotWithShape="1">
          <a:blip r:embed="rId3">
            <a:extLst>
              <a:ext uri="{28A0092B-C50C-407E-A947-70E740481C1C}">
                <a14:useLocalDpi xmlns:a14="http://schemas.microsoft.com/office/drawing/2010/main" val="0"/>
              </a:ext>
            </a:extLst>
          </a:blip>
          <a:srcRect l="1587" t="5908" r="1057" b="1331"/>
          <a:stretch/>
        </p:blipFill>
        <p:spPr bwMode="auto">
          <a:xfrm>
            <a:off x="-11352" y="866804"/>
            <a:ext cx="9155351" cy="55114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408" y="45787"/>
            <a:ext cx="1260408" cy="1304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58583" y="6611779"/>
            <a:ext cx="9144000" cy="246221"/>
          </a:xfrm>
          <a:prstGeom prst="rect">
            <a:avLst/>
          </a:prstGeom>
          <a:noFill/>
        </p:spPr>
        <p:txBody>
          <a:bodyPr wrap="square" rtlCol="0">
            <a:spAutoFit/>
          </a:bodyPr>
          <a:lstStyle/>
          <a:p>
            <a:r>
              <a:rPr lang="en-US" sz="1000" dirty="0">
                <a:cs typeface="Arial" panose="020B0604020202020204" pitchFamily="34" charset="0"/>
              </a:rPr>
              <a:t>4. FBI Organizational Chart: https://www.justice.gov/sites/default/files/pages/attachments/2014/09/26/ag_signed_fbi_org_chart_0.pdf (accessed 5/29/18)</a:t>
            </a:r>
          </a:p>
        </p:txBody>
      </p:sp>
    </p:spTree>
    <p:extLst>
      <p:ext uri="{BB962C8B-B14F-4D97-AF65-F5344CB8AC3E}">
        <p14:creationId xmlns:p14="http://schemas.microsoft.com/office/powerpoint/2010/main" val="4050058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365126"/>
            <a:ext cx="7169534" cy="1325563"/>
          </a:xfrm>
        </p:spPr>
        <p:txBody>
          <a:bodyPr/>
          <a:lstStyle/>
          <a:p>
            <a:r>
              <a:rPr lang="en-US" dirty="0">
                <a:cs typeface="Times New Roman" panose="02020603050405020304" pitchFamily="18" charset="0"/>
              </a:rPr>
              <a:t>The FBI’s Cyber Security Role</a:t>
            </a:r>
            <a:endParaRPr lang="en-US" dirty="0"/>
          </a:p>
        </p:txBody>
      </p:sp>
      <p:sp>
        <p:nvSpPr>
          <p:cNvPr id="3" name="Content Placeholder 2"/>
          <p:cNvSpPr>
            <a:spLocks noGrp="1"/>
          </p:cNvSpPr>
          <p:nvPr>
            <p:ph idx="1"/>
          </p:nvPr>
        </p:nvSpPr>
        <p:spPr/>
        <p:txBody>
          <a:bodyPr/>
          <a:lstStyle/>
          <a:p>
            <a:pPr marL="0" indent="0">
              <a:lnSpc>
                <a:spcPct val="120000"/>
              </a:lnSpc>
              <a:buNone/>
            </a:pPr>
            <a:r>
              <a:rPr lang="en-US" dirty="0">
                <a:cs typeface="Times New Roman" panose="02020603050405020304" pitchFamily="18" charset="0"/>
              </a:rPr>
              <a:t>Works with the Department of Defense (DoD) and the Department of Homeland Security (DHS) to combat cyber crime in a “coordinated and cohesive manner”</a:t>
            </a:r>
            <a:r>
              <a:rPr lang="en-US" baseline="30000" dirty="0">
                <a:cs typeface="Times New Roman" panose="02020603050405020304" pitchFamily="18" charset="0"/>
              </a:rPr>
              <a:t>5</a:t>
            </a:r>
            <a:r>
              <a:rPr lang="en-US" dirty="0">
                <a:cs typeface="Times New Roman" panose="02020603050405020304" pitchFamily="18" charset="0"/>
              </a:rPr>
              <a:t> </a:t>
            </a:r>
          </a:p>
          <a:p>
            <a:pPr>
              <a:lnSpc>
                <a:spcPct val="120000"/>
              </a:lnSpc>
            </a:pPr>
            <a:endParaRPr lang="en-US" dirty="0">
              <a:cs typeface="Times New Roman" panose="02020603050405020304" pitchFamily="18" charset="0"/>
            </a:endParaRPr>
          </a:p>
          <a:p>
            <a:pPr marL="0" indent="0">
              <a:lnSpc>
                <a:spcPct val="120000"/>
              </a:lnSpc>
              <a:spcBef>
                <a:spcPts val="0"/>
              </a:spcBef>
              <a:buNone/>
            </a:pPr>
            <a:r>
              <a:rPr lang="en-US" dirty="0">
                <a:cs typeface="Times New Roman" panose="02020603050405020304" pitchFamily="18" charset="0"/>
              </a:rPr>
              <a:t>Heads the National Cyber Investigative Joint Task Force (NCIJTF) against: </a:t>
            </a:r>
          </a:p>
          <a:p>
            <a:pPr lvl="1">
              <a:lnSpc>
                <a:spcPct val="120000"/>
              </a:lnSpc>
            </a:pPr>
            <a:r>
              <a:rPr lang="en-US" dirty="0">
                <a:cs typeface="Times New Roman" panose="02020603050405020304" pitchFamily="18" charset="0"/>
              </a:rPr>
              <a:t>Cyber terrorists, nation-state theft of intellectual property, theft of money or identities, cyber extortion, illegal hactivists, and insider theft</a:t>
            </a:r>
            <a:r>
              <a:rPr lang="en-US" baseline="30000" dirty="0">
                <a:cs typeface="Times New Roman" panose="02020603050405020304" pitchFamily="18" charset="0"/>
              </a:rPr>
              <a:t>6</a:t>
            </a:r>
            <a:endParaRPr lang="en-US"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08" y="45787"/>
            <a:ext cx="1260408" cy="1304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40243" y="6176963"/>
            <a:ext cx="8697432" cy="553998"/>
          </a:xfrm>
          <a:prstGeom prst="rect">
            <a:avLst/>
          </a:prstGeom>
          <a:noFill/>
        </p:spPr>
        <p:txBody>
          <a:bodyPr wrap="square" rtlCol="0">
            <a:spAutoFit/>
          </a:bodyPr>
          <a:lstStyle/>
          <a:p>
            <a:r>
              <a:rPr lang="en-US" sz="1000" dirty="0">
                <a:cs typeface="Arial" panose="020B0604020202020204" pitchFamily="34" charset="0"/>
              </a:rPr>
              <a:t>5. FBI cybercrime website: https://www.fbi.gov/investigate/cyber (accessed 5/26/18).</a:t>
            </a:r>
          </a:p>
          <a:p>
            <a:r>
              <a:rPr lang="en-US" sz="1000" dirty="0">
                <a:cs typeface="Arial" panose="020B0604020202020204" pitchFamily="34" charset="0"/>
              </a:rPr>
              <a:t>6. Cyber Task Forces: Building alliances to improve the nation’s cybersecurity: https://www.fbi.gov/file-repository/cyber-task-forces-fact-sheet.pdf (accessed 5/29/18)</a:t>
            </a:r>
          </a:p>
        </p:txBody>
      </p:sp>
    </p:spTree>
    <p:extLst>
      <p:ext uri="{BB962C8B-B14F-4D97-AF65-F5344CB8AC3E}">
        <p14:creationId xmlns:p14="http://schemas.microsoft.com/office/powerpoint/2010/main" val="348212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365126"/>
            <a:ext cx="7169534" cy="1325563"/>
          </a:xfrm>
        </p:spPr>
        <p:txBody>
          <a:bodyPr/>
          <a:lstStyle/>
          <a:p>
            <a:r>
              <a:rPr lang="en-US" dirty="0">
                <a:cs typeface="Times New Roman" panose="02020603050405020304" pitchFamily="18" charset="0"/>
              </a:rPr>
              <a:t>The FBI’s Cyber Security Role </a:t>
            </a:r>
            <a:r>
              <a:rPr lang="en-US" sz="2000" i="1" dirty="0">
                <a:cs typeface="Times New Roman" panose="02020603050405020304" pitchFamily="18" charset="0"/>
              </a:rPr>
              <a:t>cont.</a:t>
            </a:r>
            <a:endParaRPr lang="en-US" sz="2000" i="1" dirty="0"/>
          </a:p>
        </p:txBody>
      </p:sp>
      <p:sp>
        <p:nvSpPr>
          <p:cNvPr id="3" name="Content Placeholder 2"/>
          <p:cNvSpPr>
            <a:spLocks noGrp="1"/>
          </p:cNvSpPr>
          <p:nvPr>
            <p:ph idx="1"/>
          </p:nvPr>
        </p:nvSpPr>
        <p:spPr/>
        <p:txBody>
          <a:bodyPr/>
          <a:lstStyle/>
          <a:p>
            <a:pPr marL="0" indent="0">
              <a:lnSpc>
                <a:spcPct val="120000"/>
              </a:lnSpc>
              <a:buNone/>
            </a:pPr>
            <a:r>
              <a:rPr lang="en-US" sz="2300" dirty="0">
                <a:cs typeface="Times New Roman" panose="02020603050405020304" pitchFamily="18" charset="0"/>
              </a:rPr>
              <a:t>Methods of Combating Cyber Crime</a:t>
            </a:r>
          </a:p>
          <a:p>
            <a:pPr lvl="1">
              <a:lnSpc>
                <a:spcPct val="120000"/>
              </a:lnSpc>
            </a:pPr>
            <a:r>
              <a:rPr lang="en-US" sz="2100" dirty="0">
                <a:cs typeface="Times New Roman" panose="02020603050405020304" pitchFamily="18" charset="0"/>
              </a:rPr>
              <a:t>Cyber Action Team (CAT)</a:t>
            </a:r>
          </a:p>
          <a:p>
            <a:pPr lvl="2">
              <a:lnSpc>
                <a:spcPct val="120000"/>
              </a:lnSpc>
              <a:buFont typeface="Arial" panose="020B0604020202020204" pitchFamily="34" charset="0"/>
              <a:buChar char="•"/>
            </a:pPr>
            <a:r>
              <a:rPr lang="en-US" sz="1800" dirty="0">
                <a:cs typeface="Times New Roman" panose="02020603050405020304" pitchFamily="18" charset="0"/>
              </a:rPr>
              <a:t>Rapid response team of cyber experts used to quickly determine a hacker’s signature and the extent of the breach</a:t>
            </a:r>
            <a:r>
              <a:rPr lang="en-US" sz="1800" baseline="30000" dirty="0">
                <a:cs typeface="Times New Roman" panose="02020603050405020304" pitchFamily="18" charset="0"/>
              </a:rPr>
              <a:t>7</a:t>
            </a:r>
            <a:endParaRPr lang="en-US" sz="1800" dirty="0">
              <a:cs typeface="Times New Roman" panose="02020603050405020304" pitchFamily="18" charset="0"/>
            </a:endParaRPr>
          </a:p>
          <a:p>
            <a:pPr lvl="2">
              <a:lnSpc>
                <a:spcPct val="120000"/>
              </a:lnSpc>
            </a:pPr>
            <a:endParaRPr lang="en-US" sz="2000" dirty="0">
              <a:cs typeface="Times New Roman" panose="02020603050405020304" pitchFamily="18" charset="0"/>
            </a:endParaRPr>
          </a:p>
          <a:p>
            <a:pPr lvl="1">
              <a:lnSpc>
                <a:spcPct val="120000"/>
              </a:lnSpc>
            </a:pPr>
            <a:r>
              <a:rPr lang="en-US" sz="2100" dirty="0">
                <a:cs typeface="Times New Roman" panose="02020603050405020304" pitchFamily="18" charset="0"/>
              </a:rPr>
              <a:t>CyWatch</a:t>
            </a:r>
            <a:r>
              <a:rPr lang="en-US" sz="2100" baseline="30000" dirty="0">
                <a:cs typeface="Times New Roman" panose="02020603050405020304" pitchFamily="18" charset="0"/>
              </a:rPr>
              <a:t>8</a:t>
            </a:r>
            <a:r>
              <a:rPr lang="en-US" sz="2100" dirty="0">
                <a:cs typeface="Times New Roman" panose="02020603050405020304" pitchFamily="18" charset="0"/>
              </a:rPr>
              <a:t> </a:t>
            </a:r>
          </a:p>
          <a:p>
            <a:pPr lvl="2">
              <a:lnSpc>
                <a:spcPct val="120000"/>
              </a:lnSpc>
              <a:buFont typeface="Arial" panose="020B0604020202020204" pitchFamily="34" charset="0"/>
              <a:buChar char="•"/>
            </a:pPr>
            <a:r>
              <a:rPr lang="en-US" sz="1800" dirty="0">
                <a:cs typeface="Times New Roman" panose="02020603050405020304" pitchFamily="18" charset="0"/>
              </a:rPr>
              <a:t>A 24-hour command center for cyber operations</a:t>
            </a:r>
          </a:p>
          <a:p>
            <a:pPr lvl="2">
              <a:lnSpc>
                <a:spcPct val="120000"/>
              </a:lnSpc>
              <a:buFont typeface="Arial" panose="020B0604020202020204" pitchFamily="34" charset="0"/>
              <a:buChar char="•"/>
            </a:pPr>
            <a:r>
              <a:rPr lang="en-US" sz="1800" dirty="0">
                <a:cs typeface="Times New Roman" panose="02020603050405020304" pitchFamily="18" charset="0"/>
              </a:rPr>
              <a:t>Used to determine threats and operationalize the appropriate members of the Cyber division to combat cyber attacks</a:t>
            </a:r>
          </a:p>
          <a:p>
            <a:pPr marL="0" indent="0">
              <a:buNone/>
            </a:pPr>
            <a:endParaRPr lang="en-US"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08" y="45787"/>
            <a:ext cx="1260408" cy="1304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33153" y="6372830"/>
            <a:ext cx="8639033" cy="400110"/>
          </a:xfrm>
          <a:prstGeom prst="rect">
            <a:avLst/>
          </a:prstGeom>
          <a:noFill/>
        </p:spPr>
        <p:txBody>
          <a:bodyPr wrap="square" rtlCol="0">
            <a:spAutoFit/>
          </a:bodyPr>
          <a:lstStyle/>
          <a:p>
            <a:r>
              <a:rPr lang="en-US" sz="1000" dirty="0">
                <a:cs typeface="Arial" panose="020B0604020202020204" pitchFamily="34" charset="0"/>
              </a:rPr>
              <a:t>7. The Cyber Action Team: https://www.fbi.gov/news/stories/the-cyber-action-team (Accessed 5/29/18)</a:t>
            </a:r>
          </a:p>
          <a:p>
            <a:r>
              <a:rPr lang="en-US" sz="1000" dirty="0">
                <a:cs typeface="Arial" panose="020B0604020202020204" pitchFamily="34" charset="0"/>
              </a:rPr>
              <a:t>8. Cyber Resources: https://www.dsac.gov/topics/cyber-resources (accessed 5/29/18)</a:t>
            </a:r>
          </a:p>
        </p:txBody>
      </p:sp>
    </p:spTree>
    <p:extLst>
      <p:ext uri="{BB962C8B-B14F-4D97-AF65-F5344CB8AC3E}">
        <p14:creationId xmlns:p14="http://schemas.microsoft.com/office/powerpoint/2010/main" val="150421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45816" y="365126"/>
            <a:ext cx="7169534" cy="878883"/>
          </a:xfrm>
        </p:spPr>
        <p:txBody>
          <a:bodyPr/>
          <a:lstStyle/>
          <a:p>
            <a:r>
              <a:rPr lang="en-US" dirty="0">
                <a:cs typeface="Times New Roman" panose="02020603050405020304" pitchFamily="18" charset="0"/>
              </a:rPr>
              <a:t>The FBI’s Current Cyber Focus</a:t>
            </a:r>
            <a:endParaRPr lang="en-US" dirty="0"/>
          </a:p>
        </p:txBody>
      </p:sp>
      <p:sp>
        <p:nvSpPr>
          <p:cNvPr id="3" name="Content Placeholder 2"/>
          <p:cNvSpPr>
            <a:spLocks noGrp="1"/>
          </p:cNvSpPr>
          <p:nvPr>
            <p:ph idx="1"/>
          </p:nvPr>
        </p:nvSpPr>
        <p:spPr>
          <a:xfrm>
            <a:off x="297713" y="1655504"/>
            <a:ext cx="8516678" cy="4351338"/>
          </a:xfrm>
        </p:spPr>
        <p:txBody>
          <a:bodyPr/>
          <a:lstStyle/>
          <a:p>
            <a:pPr marL="0" indent="0">
              <a:lnSpc>
                <a:spcPct val="100000"/>
              </a:lnSpc>
              <a:buNone/>
            </a:pPr>
            <a:r>
              <a:rPr lang="en-US" sz="2400" dirty="0">
                <a:cs typeface="Times New Roman" panose="02020603050405020304" pitchFamily="18" charset="0"/>
              </a:rPr>
              <a:t>Cyber Security Priorities</a:t>
            </a:r>
          </a:p>
          <a:p>
            <a:pPr lvl="1">
              <a:lnSpc>
                <a:spcPct val="100000"/>
              </a:lnSpc>
            </a:pPr>
            <a:r>
              <a:rPr lang="en-US" sz="2100" dirty="0">
                <a:cs typeface="Times New Roman" panose="02020603050405020304" pitchFamily="18" charset="0"/>
              </a:rPr>
              <a:t>“investigate computer intrusions, theft of intellectual property and personal information, child pornography and exploitation, and online fraud”</a:t>
            </a:r>
            <a:r>
              <a:rPr lang="en-US" sz="2100" baseline="30000" dirty="0">
                <a:cs typeface="Times New Roman" panose="02020603050405020304" pitchFamily="18" charset="0"/>
              </a:rPr>
              <a:t>9</a:t>
            </a:r>
          </a:p>
          <a:p>
            <a:pPr lvl="1"/>
            <a:endParaRPr lang="en-US" sz="1200" dirty="0">
              <a:cs typeface="Times New Roman" panose="02020603050405020304" pitchFamily="18" charset="0"/>
            </a:endParaRPr>
          </a:p>
          <a:p>
            <a:pPr marL="0" indent="0">
              <a:lnSpc>
                <a:spcPct val="100000"/>
              </a:lnSpc>
              <a:spcBef>
                <a:spcPts val="0"/>
              </a:spcBef>
              <a:buNone/>
            </a:pPr>
            <a:r>
              <a:rPr lang="en-US" sz="2400" dirty="0">
                <a:cs typeface="Times New Roman" panose="02020603050405020304" pitchFamily="18" charset="0"/>
              </a:rPr>
              <a:t>Key focus is on the defense against “</a:t>
            </a:r>
            <a:r>
              <a:rPr lang="en-US" sz="2400" i="1" dirty="0">
                <a:cs typeface="Times New Roman" panose="02020603050405020304" pitchFamily="18" charset="0"/>
              </a:rPr>
              <a:t>ransomware</a:t>
            </a:r>
            <a:r>
              <a:rPr lang="en-US" sz="2400" dirty="0">
                <a:cs typeface="Times New Roman" panose="02020603050405020304" pitchFamily="18" charset="0"/>
              </a:rPr>
              <a:t>”</a:t>
            </a:r>
          </a:p>
          <a:p>
            <a:pPr lvl="1">
              <a:lnSpc>
                <a:spcPct val="100000"/>
              </a:lnSpc>
            </a:pPr>
            <a:r>
              <a:rPr lang="en-US" sz="2100" dirty="0">
                <a:cs typeface="Times New Roman" panose="02020603050405020304" pitchFamily="18" charset="0"/>
              </a:rPr>
              <a:t>“ransomware” is the theft of digital data followed by a demand for money in the return for the data</a:t>
            </a:r>
          </a:p>
          <a:p>
            <a:pPr lvl="1">
              <a:lnSpc>
                <a:spcPct val="100000"/>
              </a:lnSpc>
            </a:pPr>
            <a:r>
              <a:rPr lang="en-US" sz="2100" dirty="0">
                <a:cs typeface="Times New Roman" panose="02020603050405020304" pitchFamily="18" charset="0"/>
              </a:rPr>
              <a:t>popular targets of “ransomware” attacks are schools, hospitals, state/local governments, and law enforcement agencies</a:t>
            </a:r>
            <a:r>
              <a:rPr lang="en-US" sz="2100" baseline="30000" dirty="0">
                <a:cs typeface="Times New Roman" panose="02020603050405020304" pitchFamily="18" charset="0"/>
              </a:rPr>
              <a:t>10</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08" y="45787"/>
            <a:ext cx="1260408" cy="1304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descr="C:\Users\Chloe\AppData\Local\Microsoft\Windows\Temporary Internet Files\Content.IE5\9TR7Y7HQ\petya_ransomwar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9442" y="5199320"/>
            <a:ext cx="3657600" cy="152973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 y="6164640"/>
            <a:ext cx="4800601" cy="707886"/>
          </a:xfrm>
          <a:prstGeom prst="rect">
            <a:avLst/>
          </a:prstGeom>
          <a:noFill/>
        </p:spPr>
        <p:txBody>
          <a:bodyPr wrap="square" rtlCol="0">
            <a:spAutoFit/>
          </a:bodyPr>
          <a:lstStyle/>
          <a:p>
            <a:pPr defTabSz="914400">
              <a:defRPr/>
            </a:pPr>
            <a:r>
              <a:rPr lang="en-US" sz="1000" dirty="0">
                <a:cs typeface="Arial" panose="020B0604020202020204" pitchFamily="34" charset="0"/>
              </a:rPr>
              <a:t>9. FBI cybercrime website: https://www.fbi.gov/investigate/cyber (accessed 5/26/18).</a:t>
            </a:r>
          </a:p>
          <a:p>
            <a:pPr defTabSz="914400">
              <a:defRPr/>
            </a:pPr>
            <a:r>
              <a:rPr lang="en-US" sz="1000" dirty="0">
                <a:cs typeface="Arial" panose="020B0604020202020204" pitchFamily="34" charset="0"/>
              </a:rPr>
              <a:t>10. FBI. April 29, 2016. “Incidents of Ransomware on the Rise.” https://www.fbi.gov/news/stories/incidents-of-ransomware-on-the-rise (accessed 5/26/18).</a:t>
            </a:r>
          </a:p>
        </p:txBody>
      </p:sp>
    </p:spTree>
    <p:extLst>
      <p:ext uri="{BB962C8B-B14F-4D97-AF65-F5344CB8AC3E}">
        <p14:creationId xmlns:p14="http://schemas.microsoft.com/office/powerpoint/2010/main" val="1727892425"/>
      </p:ext>
    </p:extLst>
  </p:cSld>
  <p:clrMapOvr>
    <a:masterClrMapping/>
  </p:clrMapOvr>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Law White with Log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wrap="square">
        <a:spAutoFit/>
      </a:bodyPr>
      <a:lstStyle>
        <a:defPPr algn="ctr">
          <a:defRPr sz="4800" dirty="0">
            <a:solidFill>
              <a:schemeClr val="bg1"/>
            </a:solidFill>
            <a:latin typeface="Garamond" pitchFamily="18" charset="0"/>
          </a:defRPr>
        </a:defPPr>
      </a:lstStyle>
    </a:txDef>
  </a:objectDefaults>
  <a:extraClrSchemeLst/>
</a:theme>
</file>

<file path=ppt/theme/theme3.xml><?xml version="1.0" encoding="utf-8"?>
<a:theme xmlns:a="http://schemas.openxmlformats.org/drawingml/2006/main" name="1_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24871</TotalTime>
  <Words>3299</Words>
  <Application>Microsoft Office PowerPoint</Application>
  <PresentationFormat>On-screen Show (4:3)</PresentationFormat>
  <Paragraphs>411</Paragraphs>
  <Slides>43</Slides>
  <Notes>38</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43</vt:i4>
      </vt:variant>
    </vt:vector>
  </HeadingPairs>
  <TitlesOfParts>
    <vt:vector size="53" baseType="lpstr">
      <vt:lpstr>Arial</vt:lpstr>
      <vt:lpstr>Calibri</vt:lpstr>
      <vt:lpstr>Calibri Light</vt:lpstr>
      <vt:lpstr>Georgia</vt:lpstr>
      <vt:lpstr>Tahoma</vt:lpstr>
      <vt:lpstr>Times New Roman</vt:lpstr>
      <vt:lpstr>PP_C5Modules_CC_License_standard</vt:lpstr>
      <vt:lpstr>Law White with Logo</vt:lpstr>
      <vt:lpstr>1_PP_C5Modules_CC_License_standard</vt:lpstr>
      <vt:lpstr>Office Theme</vt:lpstr>
      <vt:lpstr>  Module II Week 5: Cyber Governance</vt:lpstr>
      <vt:lpstr>Lesson Outline: The Federal Agencies that Oversee Cyber Operations, Structure, and Policy</vt:lpstr>
      <vt:lpstr>Learning Outcomes: The Federal Agencies that Oversee Cyber Operations, Structure and Policy</vt:lpstr>
      <vt:lpstr>Section 1: Introduction to Five U.S. Cyber Security Agencies</vt:lpstr>
      <vt:lpstr>Federal Bureau of Investigation (FBI)</vt:lpstr>
      <vt:lpstr>FBI Organizational Chart4</vt:lpstr>
      <vt:lpstr>The FBI’s Cyber Security Role</vt:lpstr>
      <vt:lpstr>The FBI’s Cyber Security Role cont.</vt:lpstr>
      <vt:lpstr>The FBI’s Current Cyber Focus</vt:lpstr>
      <vt:lpstr>Central Intelligence Agency (CIA)</vt:lpstr>
      <vt:lpstr>The Intelligence Cycle</vt:lpstr>
      <vt:lpstr>CIA Organizational Chart13</vt:lpstr>
      <vt:lpstr>The CIA Triad for Information Security</vt:lpstr>
      <vt:lpstr>CIA Triad</vt:lpstr>
      <vt:lpstr>Department of Homeland Security (DHS)</vt:lpstr>
      <vt:lpstr>DHS Organizational Chart17</vt:lpstr>
      <vt:lpstr>DHS’s Cyber Security Role</vt:lpstr>
      <vt:lpstr>DHS’s Cyber Security Division</vt:lpstr>
      <vt:lpstr>DHS’s Current Cyber Focus</vt:lpstr>
      <vt:lpstr>National Security Agency (NSA)</vt:lpstr>
      <vt:lpstr>NSA Organizational Chart23</vt:lpstr>
      <vt:lpstr>NSA’s Cyber Security Role</vt:lpstr>
      <vt:lpstr>NSA’s Cyber Operations Role </vt:lpstr>
      <vt:lpstr>Central Security Service (CSS)</vt:lpstr>
      <vt:lpstr>United States Cyber Command (USCYBERCOM or CYBERCOM)</vt:lpstr>
      <vt:lpstr>CYBERCOM Organizational Chart28</vt:lpstr>
      <vt:lpstr>CYBERCOM’s Cyber Security Role</vt:lpstr>
      <vt:lpstr>NSA &amp; USCYBERCOM</vt:lpstr>
      <vt:lpstr>Presidential Policy Directive (PPD) 21 </vt:lpstr>
      <vt:lpstr>Joint Publication 3-12</vt:lpstr>
      <vt:lpstr>Key Attributes Cont.  </vt:lpstr>
      <vt:lpstr>Key Attributes Cont. </vt:lpstr>
      <vt:lpstr>Assessment Question 1 │ Multiple Choice</vt:lpstr>
      <vt:lpstr>Assessment Question 1 Answered</vt:lpstr>
      <vt:lpstr>Assessment Question 2 │ Multiple Choice</vt:lpstr>
      <vt:lpstr>Assessment Question 2 Answered</vt:lpstr>
      <vt:lpstr>Assessment Question 3 │ Multiple Choice</vt:lpstr>
      <vt:lpstr>Assessment Question 3 Answered</vt:lpstr>
      <vt:lpstr>Assessment Question 4 │ Multiple Choice</vt:lpstr>
      <vt:lpstr>Assessment Question 4 Answered</vt:lpstr>
      <vt:lpstr>Assessment Question 5 │ Multiple Choice</vt:lpstr>
      <vt:lpstr>Assessment Question 5 Answered</vt:lpstr>
      <vt:lpstr>Acronyms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International Law</dc:title>
  <dc:creator>Thorsten Swider</dc:creator>
  <cp:lastModifiedBy>Kevin S. Kuczynski</cp:lastModifiedBy>
  <cp:revision>609</cp:revision>
  <dcterms:created xsi:type="dcterms:W3CDTF">2018-01-05T18:03:52Z</dcterms:created>
  <dcterms:modified xsi:type="dcterms:W3CDTF">2019-02-21T19:28:15Z</dcterms:modified>
</cp:coreProperties>
</file>